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7" r:id="rId4"/>
    <p:sldId id="299" r:id="rId5"/>
    <p:sldId id="300" r:id="rId6"/>
    <p:sldId id="301" r:id="rId7"/>
    <p:sldId id="302" r:id="rId8"/>
    <p:sldId id="303" r:id="rId9"/>
    <p:sldId id="304" r:id="rId10"/>
    <p:sldId id="308" r:id="rId11"/>
    <p:sldId id="309" r:id="rId12"/>
    <p:sldId id="261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20" r:id="rId22"/>
    <p:sldId id="321" r:id="rId23"/>
    <p:sldId id="322" r:id="rId24"/>
    <p:sldId id="323" r:id="rId25"/>
    <p:sldId id="324" r:id="rId26"/>
    <p:sldId id="326" r:id="rId27"/>
    <p:sldId id="327" r:id="rId28"/>
    <p:sldId id="338" r:id="rId29"/>
    <p:sldId id="339" r:id="rId30"/>
    <p:sldId id="337" r:id="rId31"/>
    <p:sldId id="340" r:id="rId32"/>
    <p:sldId id="345" r:id="rId33"/>
    <p:sldId id="346" r:id="rId34"/>
    <p:sldId id="351" r:id="rId35"/>
    <p:sldId id="352" r:id="rId36"/>
    <p:sldId id="353" r:id="rId37"/>
    <p:sldId id="354" r:id="rId38"/>
    <p:sldId id="355" r:id="rId39"/>
    <p:sldId id="356" r:id="rId40"/>
    <p:sldId id="362" r:id="rId41"/>
    <p:sldId id="363" r:id="rId42"/>
    <p:sldId id="388" r:id="rId43"/>
    <p:sldId id="387" r:id="rId44"/>
    <p:sldId id="391" r:id="rId4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FF00"/>
    <a:srgbClr val="00CC00"/>
    <a:srgbClr val="00CCFF"/>
    <a:srgbClr val="FF6600"/>
    <a:srgbClr val="FFFF00"/>
    <a:srgbClr val="CC66FF"/>
    <a:srgbClr val="FF33CC"/>
    <a:srgbClr val="8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5246" autoAdjust="0"/>
  </p:normalViewPr>
  <p:slideViewPr>
    <p:cSldViewPr>
      <p:cViewPr varScale="1">
        <p:scale>
          <a:sx n="110" d="100"/>
          <a:sy n="110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07DF2CA-F7B5-4F8B-B6A1-D5B624A130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7862-1B1F-43DF-8793-EC65BD5D5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18AB7-BBDA-46F1-B669-DEF61622C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8F8B325F-6853-4D8E-A276-E4A43393F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78A6B96D-9A31-429A-9138-1F84E42D4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549C366E-8380-4A99-9F09-FD471F77A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36BAF-C8D4-4161-A109-D6F0C0128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A1D2-3A0A-4A58-8A41-D09E6DAD1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F6FED-9150-4CB2-8C98-BBC586AF8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79736-479A-4FC1-83E1-13FC2C58E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45E1-ABA1-4AC9-B690-D0B40EC5F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F0286-53DB-4EF7-88D8-CE0508E98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4069E-3960-47A0-A81F-2F2230DBE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0D1CF-8B05-44EB-ADCD-A5A52C112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8157C57-2667-4675-9083-0CBCFA5E00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500306"/>
            <a:ext cx="8243918" cy="1428760"/>
          </a:xfrm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Основные принципы диспансеризации пациентов 3 </a:t>
            </a:r>
            <a:r>
              <a:rPr lang="ru-RU" sz="30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клинической группы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Диспансерное наблюдение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214950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Н.Н. </a:t>
            </a:r>
            <a:r>
              <a:rPr lang="ru-RU" sz="2200" b="1" dirty="0" smtClean="0">
                <a:solidFill>
                  <a:schemeClr val="bg1"/>
                </a:solidFill>
              </a:rPr>
              <a:t>Ефименко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А.С. Гончарова </a:t>
            </a:r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РНПЦ ОМР им. Н.Н. Александрова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2023 г.</a:t>
            </a:r>
          </a:p>
        </p:txBody>
      </p:sp>
      <p:pic>
        <p:nvPicPr>
          <p:cNvPr id="5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РАК ГОРТАНИ (С32.0)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2786058"/>
            <a:ext cx="8215370" cy="785818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3643314"/>
            <a:ext cx="8215370" cy="785818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666699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первого  года после завершения лечения - ежемесячно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2857496"/>
            <a:ext cx="7429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второго года -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каждые 4 месяца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571876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714620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14348" y="3643314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285749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больными: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714348" y="4572008"/>
            <a:ext cx="8215370" cy="785818"/>
            <a:chOff x="720" y="1392"/>
            <a:chExt cx="4058" cy="459"/>
          </a:xfrm>
          <a:solidFill>
            <a:srgbClr val="008080"/>
          </a:solidFill>
        </p:grpSpPr>
        <p:sp>
          <p:nvSpPr>
            <p:cNvPr id="44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4500570"/>
            <a:ext cx="792163" cy="85725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285852" y="378619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С третьего по пятый годы - один раз каждые  6 месяцев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5786" y="457200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85852" y="471488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b="1" dirty="0">
                <a:solidFill>
                  <a:schemeClr val="bg1"/>
                </a:solidFill>
              </a:rPr>
              <a:t>После пяти лет - один раз каждые 12 месяцев</a:t>
            </a:r>
          </a:p>
        </p:txBody>
      </p:sp>
      <p:pic>
        <p:nvPicPr>
          <p:cNvPr id="32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Методы обследования</a:t>
            </a:r>
            <a:endParaRPr lang="en-US" cap="al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54150"/>
            <a:ext cx="7710517" cy="5118122"/>
          </a:xfrm>
          <a:noFill/>
          <a:ln/>
        </p:spPr>
        <p:txBody>
          <a:bodyPr/>
          <a:lstStyle/>
          <a:p>
            <a:pPr algn="just"/>
            <a:r>
              <a:rPr lang="ru-RU" sz="2200" dirty="0"/>
              <a:t>пальпация шеи, </a:t>
            </a:r>
          </a:p>
          <a:p>
            <a:pPr algn="just"/>
            <a:r>
              <a:rPr lang="ru-RU" sz="2200" dirty="0"/>
              <a:t>ларингоскопия, </a:t>
            </a:r>
          </a:p>
          <a:p>
            <a:pPr algn="just"/>
            <a:r>
              <a:rPr lang="ru-RU" sz="2200" dirty="0"/>
              <a:t>передняя и задняя риноскопия, </a:t>
            </a:r>
          </a:p>
          <a:p>
            <a:pPr algn="just"/>
            <a:r>
              <a:rPr lang="ru-RU" sz="2200" dirty="0"/>
              <a:t>УЗИ шеи (при подозрении на наличие </a:t>
            </a:r>
            <a:r>
              <a:rPr lang="ru-RU" sz="2200" dirty="0" err="1"/>
              <a:t>непальпируемых</a:t>
            </a:r>
            <a:r>
              <a:rPr lang="ru-RU" sz="2200" dirty="0"/>
              <a:t> метастазов), </a:t>
            </a:r>
          </a:p>
          <a:p>
            <a:pPr algn="just"/>
            <a:r>
              <a:rPr lang="ru-RU" sz="2200" dirty="0" err="1"/>
              <a:t>эзофагогастро</a:t>
            </a:r>
            <a:r>
              <a:rPr lang="ru-RU" sz="2200" dirty="0"/>
              <a:t>- и бронхоскопия (при наличии жалоб), </a:t>
            </a:r>
          </a:p>
          <a:p>
            <a:pPr algn="just"/>
            <a:r>
              <a:rPr lang="ru-RU" sz="2200" dirty="0"/>
              <a:t>рентгенологическое исследование органов грудной клетки (каждые 12 мес.), </a:t>
            </a:r>
          </a:p>
          <a:p>
            <a:pPr algn="just"/>
            <a:r>
              <a:rPr lang="ru-RU" sz="2200" dirty="0"/>
              <a:t>уровень ТТГ каждые 12 мес. (после облучения шеи).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700" dirty="0">
                <a:solidFill>
                  <a:schemeClr val="accent2">
                    <a:lumMod val="75000"/>
                  </a:schemeClr>
                </a:solidFill>
              </a:rPr>
              <a:t>РАК ПИЩЕВОДА (С15)</a:t>
            </a:r>
            <a:endParaRPr lang="en-US" sz="37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928662" y="1357298"/>
            <a:ext cx="7858180" cy="1428760"/>
            <a:chOff x="720" y="1392"/>
            <a:chExt cx="4058" cy="480"/>
          </a:xfrm>
        </p:grpSpPr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32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714348" y="1643050"/>
            <a:ext cx="611188" cy="608013"/>
            <a:chOff x="579" y="1386"/>
            <a:chExt cx="385" cy="383"/>
          </a:xfrm>
        </p:grpSpPr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8233" name="Text Box 41"/>
          <p:cNvSpPr txBox="1">
            <a:spLocks noChangeArrowheads="1"/>
          </p:cNvSpPr>
          <p:nvPr/>
        </p:nvSpPr>
        <p:spPr bwMode="gray">
          <a:xfrm>
            <a:off x="714348" y="1714488"/>
            <a:ext cx="5238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1000100" y="2857496"/>
            <a:ext cx="7858180" cy="1322391"/>
            <a:chOff x="720" y="1392"/>
            <a:chExt cx="4058" cy="480"/>
          </a:xfrm>
        </p:grpSpPr>
        <p:sp>
          <p:nvSpPr>
            <p:cNvPr id="8235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36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37" name="AutoShape 4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8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714348" y="3143248"/>
            <a:ext cx="611188" cy="608013"/>
            <a:chOff x="579" y="1386"/>
            <a:chExt cx="385" cy="383"/>
          </a:xfrm>
        </p:grpSpPr>
        <p:sp>
          <p:nvSpPr>
            <p:cNvPr id="8240" name="Oval 48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41" name="Group 49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242" name="Oval 50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47" name="Group 55"/>
          <p:cNvGrpSpPr>
            <a:grpSpLocks/>
          </p:cNvGrpSpPr>
          <p:nvPr/>
        </p:nvGrpSpPr>
        <p:grpSpPr bwMode="auto">
          <a:xfrm>
            <a:off x="1000100" y="4214818"/>
            <a:ext cx="7929618" cy="1347782"/>
            <a:chOff x="720" y="1392"/>
            <a:chExt cx="4058" cy="480"/>
          </a:xfrm>
        </p:grpSpPr>
        <p:sp>
          <p:nvSpPr>
            <p:cNvPr id="8248" name="AutoShape 5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49" name="Group 5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50" name="AutoShape 58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51" name="AutoShape 59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714348" y="4500570"/>
            <a:ext cx="611188" cy="608013"/>
            <a:chOff x="579" y="1386"/>
            <a:chExt cx="385" cy="383"/>
          </a:xfrm>
        </p:grpSpPr>
        <p:sp>
          <p:nvSpPr>
            <p:cNvPr id="8253" name="Oval 6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54" name="Group 6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255" name="Oval 6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56" name="Oval 6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57" name="Oval 6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58" name="Oval 6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8259" name="Text Box 67"/>
          <p:cNvSpPr txBox="1">
            <a:spLocks noChangeArrowheads="1"/>
          </p:cNvSpPr>
          <p:nvPr/>
        </p:nvSpPr>
        <p:spPr bwMode="gray">
          <a:xfrm>
            <a:off x="785786" y="4572008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white">
          <a:xfrm>
            <a:off x="1428728" y="4286256"/>
            <a:ext cx="72152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b="1" dirty="0">
                <a:solidFill>
                  <a:srgbClr val="FEFFFF"/>
                </a:solidFill>
              </a:rPr>
              <a:t>Рентгенологическое исследование органов грудной клетки и </a:t>
            </a:r>
            <a:r>
              <a:rPr lang="ru-RU" b="1" dirty="0" err="1">
                <a:solidFill>
                  <a:srgbClr val="FEFFFF"/>
                </a:solidFill>
              </a:rPr>
              <a:t>рентгеноконтрастное</a:t>
            </a:r>
            <a:r>
              <a:rPr lang="ru-RU" b="1" dirty="0">
                <a:solidFill>
                  <a:srgbClr val="FEFFFF"/>
                </a:solidFill>
              </a:rPr>
              <a:t> исследование пищевода проводятся 1 раз в 6 месяцев первые 3 года, в последующем 1 раз в 12 месяцев.</a:t>
            </a:r>
            <a:endParaRPr lang="en-US" b="1" dirty="0">
              <a:solidFill>
                <a:srgbClr val="FE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57290" y="164305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3"/>
                </a:solidFill>
              </a:rPr>
              <a:t>После Лечения контроль за  </a:t>
            </a:r>
            <a:r>
              <a:rPr lang="ru-RU" b="1" dirty="0" smtClean="0">
                <a:solidFill>
                  <a:schemeClr val="accent3"/>
                </a:solidFill>
              </a:rPr>
              <a:t>пациентами </a:t>
            </a:r>
            <a:r>
              <a:rPr lang="ru-RU" b="1" dirty="0">
                <a:solidFill>
                  <a:schemeClr val="accent3"/>
                </a:solidFill>
              </a:rPr>
              <a:t>выполняется каждые  3 месяца в течение первого года и каждые 6 месяцев в течение последующих 2 лет и далее 1 раз в год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7290" y="292893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3"/>
                </a:solidFill>
              </a:rPr>
              <a:t>При каждом контроле обязательно осуществляется клинический осмотр, общий анализ крови, ультразвуковое исследование органов брюшной полости  и </a:t>
            </a:r>
            <a:r>
              <a:rPr lang="ru-RU" b="1" dirty="0" err="1">
                <a:solidFill>
                  <a:schemeClr val="accent3"/>
                </a:solidFill>
              </a:rPr>
              <a:t>забрюшинного</a:t>
            </a:r>
            <a:r>
              <a:rPr lang="ru-RU" b="1" dirty="0">
                <a:solidFill>
                  <a:schemeClr val="accent3"/>
                </a:solidFill>
              </a:rPr>
              <a:t> пространства.</a:t>
            </a: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gray">
          <a:xfrm>
            <a:off x="785786" y="3214686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8662" y="564357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При соответствующих показаниях производится госпитализация пациента и выполняются дополнительные исследования: эндоскопия, компьютерная томография, биопсия </a:t>
            </a:r>
            <a:r>
              <a:rPr lang="ru-RU" sz="1600" b="1" dirty="0" smtClean="0"/>
              <a:t>периферических </a:t>
            </a:r>
            <a:r>
              <a:rPr lang="ru-RU" sz="1600" b="1" dirty="0"/>
              <a:t>лимфоузлов, радиоизотопное исследование.</a:t>
            </a:r>
          </a:p>
        </p:txBody>
      </p:sp>
      <p:pic>
        <p:nvPicPr>
          <p:cNvPr id="4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700" dirty="0">
                <a:solidFill>
                  <a:schemeClr val="accent2">
                    <a:lumMod val="75000"/>
                  </a:schemeClr>
                </a:solidFill>
              </a:rPr>
              <a:t>РАК ЖЕЛУДКА (С16)</a:t>
            </a:r>
            <a:endParaRPr lang="en-US" sz="3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1000100" y="2000240"/>
            <a:ext cx="2143139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black">
          <a:xfrm>
            <a:off x="1066800" y="2895600"/>
            <a:ext cx="2262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86116" y="2051050"/>
            <a:ext cx="557216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2192338"/>
            <a:ext cx="5572164" cy="1133475"/>
            <a:chOff x="2304" y="1200"/>
            <a:chExt cx="3102" cy="774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86116" y="3414713"/>
            <a:ext cx="5572164" cy="1133475"/>
            <a:chOff x="2304" y="2058"/>
            <a:chExt cx="3102" cy="774"/>
          </a:xfrm>
        </p:grpSpPr>
        <p:sp>
          <p:nvSpPr>
            <p:cNvPr id="15370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86116" y="4654550"/>
            <a:ext cx="5572164" cy="1133475"/>
            <a:chOff x="2304" y="2880"/>
            <a:chExt cx="3102" cy="774"/>
          </a:xfrm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3857620" y="4806950"/>
            <a:ext cx="48577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В последующем, пожизненно – 1 раз в год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gray">
          <a:xfrm>
            <a:off x="3786182" y="3857628"/>
            <a:ext cx="43894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Второй год – 1 раз в 6 месяцев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gray">
          <a:xfrm>
            <a:off x="3857620" y="2643182"/>
            <a:ext cx="42941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Первый год – 1 раз в 3 месяца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НАБЛЮДЕНИЕ</a:t>
            </a:r>
          </a:p>
        </p:txBody>
      </p:sp>
      <p:pic>
        <p:nvPicPr>
          <p:cNvPr id="19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700" cap="all" dirty="0">
                <a:solidFill>
                  <a:schemeClr val="accent2">
                    <a:lumMod val="75000"/>
                  </a:schemeClr>
                </a:solidFill>
              </a:rPr>
              <a:t>Объем наблюдения</a:t>
            </a:r>
            <a:endParaRPr lang="en-US" sz="3700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54150"/>
            <a:ext cx="7710517" cy="5118122"/>
          </a:xfrm>
          <a:noFill/>
          <a:ln/>
        </p:spPr>
        <p:txBody>
          <a:bodyPr/>
          <a:lstStyle/>
          <a:p>
            <a:pPr marL="17970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MyriadPro-Regular"/>
              </a:rPr>
              <a:t>физикальное</a:t>
            </a:r>
            <a:r>
              <a:rPr lang="ru-RU" sz="2400" dirty="0">
                <a:latin typeface="Times New Roman" panose="02020603050405020304" pitchFamily="18" charset="0"/>
                <a:ea typeface="MyriadPro-Regular"/>
              </a:rPr>
              <a:t> обследование;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970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MyriadPro-Regular"/>
              </a:rPr>
              <a:t>лабораторное исследование;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инструментальное исследование (</a:t>
            </a:r>
            <a:r>
              <a:rPr lang="ru-RU" sz="2400" dirty="0" err="1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фиброгастроскопия</a:t>
            </a:r>
            <a:r>
              <a:rPr lang="ru-RU" sz="2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, УЗИ органов брюшной полости; рентгенологическое исследование легких);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консультация смежных специалистов (гинеколог);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по показаниям: </a:t>
            </a:r>
            <a:r>
              <a:rPr lang="ru-RU" sz="2400" dirty="0" err="1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фиброколоноскопия</a:t>
            </a:r>
            <a:r>
              <a:rPr lang="ru-RU" sz="2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ирригоскопия</a:t>
            </a:r>
            <a:r>
              <a:rPr lang="ru-RU" sz="2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, КТ, ангиография, МРТ,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сцинтиграфия костей скелета, лапароскопия.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РАК ОБОДОЧНОЙ КИШКИ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(С18.0 – с18.9)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1000100" y="2000240"/>
            <a:ext cx="2143139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black">
          <a:xfrm>
            <a:off x="1066800" y="2895600"/>
            <a:ext cx="2262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86116" y="2051050"/>
            <a:ext cx="557216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2192338"/>
            <a:ext cx="5572164" cy="1133475"/>
            <a:chOff x="2304" y="1200"/>
            <a:chExt cx="3102" cy="774"/>
          </a:xfrm>
          <a:solidFill>
            <a:srgbClr val="CCFF66"/>
          </a:solidFill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86116" y="4654550"/>
            <a:ext cx="5572164" cy="1133475"/>
            <a:chOff x="2304" y="2880"/>
            <a:chExt cx="3102" cy="774"/>
          </a:xfrm>
          <a:solidFill>
            <a:srgbClr val="CC66FF"/>
          </a:solidFill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3857620" y="5072074"/>
            <a:ext cx="49292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Четвертый-пятый годы – 1 раз в год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gray">
          <a:xfrm>
            <a:off x="3929058" y="2428868"/>
            <a:ext cx="478634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Первый - третий годы – 1 раз в </a:t>
            </a:r>
          </a:p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6 месяцев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НАБЛЮДЕНИЕ</a:t>
            </a:r>
          </a:p>
        </p:txBody>
      </p:sp>
      <p:pic>
        <p:nvPicPr>
          <p:cNvPr id="15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700" cap="all" dirty="0">
                <a:solidFill>
                  <a:schemeClr val="accent2">
                    <a:lumMod val="75000"/>
                  </a:schemeClr>
                </a:solidFill>
              </a:rPr>
              <a:t>Объем наблюдения</a:t>
            </a:r>
            <a:endParaRPr lang="en-US" sz="3700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143000"/>
            <a:ext cx="7710517" cy="5429272"/>
          </a:xfrm>
          <a:noFill/>
          <a:ln/>
        </p:spPr>
        <p:txBody>
          <a:bodyPr/>
          <a:lstStyle/>
          <a:p>
            <a:pPr>
              <a:buNone/>
            </a:pPr>
            <a:endParaRPr lang="ru-RU" sz="2000" dirty="0"/>
          </a:p>
          <a:p>
            <a:pPr algn="just">
              <a:buNone/>
            </a:pPr>
            <a:r>
              <a:rPr lang="ru-RU" sz="2000" dirty="0"/>
              <a:t>клиническое;</a:t>
            </a:r>
          </a:p>
          <a:p>
            <a:pPr algn="just">
              <a:buNone/>
            </a:pPr>
            <a:r>
              <a:rPr lang="ru-RU" sz="2000" dirty="0"/>
              <a:t>лабораторное (по показаниям);</a:t>
            </a:r>
          </a:p>
          <a:p>
            <a:pPr algn="just">
              <a:buNone/>
            </a:pPr>
            <a:r>
              <a:rPr lang="ru-RU" sz="2000" dirty="0"/>
              <a:t>раково-эмбриональный антиген – первый-второй годы – 1 раз в 6 месяцев, третий-последующие годы – 1 раз в год;</a:t>
            </a:r>
          </a:p>
          <a:p>
            <a:pPr algn="just">
              <a:buNone/>
            </a:pPr>
            <a:r>
              <a:rPr lang="ru-RU" sz="2000" dirty="0"/>
              <a:t>колоноскопия (1 раз в год), в случае </a:t>
            </a:r>
            <a:r>
              <a:rPr lang="ru-RU" sz="2000" dirty="0" err="1"/>
              <a:t>стенозирующей</a:t>
            </a:r>
            <a:r>
              <a:rPr lang="ru-RU" sz="2000" dirty="0"/>
              <a:t> опухоли – повторно колоноскопия не позднее трех месяцев после операции для осмотра проксимальных отделов толстой кишки; </a:t>
            </a:r>
            <a:r>
              <a:rPr lang="ru-RU" sz="2000" dirty="0" err="1"/>
              <a:t>ирригоскопия</a:t>
            </a:r>
            <a:r>
              <a:rPr lang="ru-RU" sz="2000" dirty="0"/>
              <a:t> (при невозможности выполнения колоноскопии);</a:t>
            </a:r>
          </a:p>
          <a:p>
            <a:pPr algn="just">
              <a:buNone/>
            </a:pPr>
            <a:r>
              <a:rPr lang="ru-RU" sz="2000" dirty="0"/>
              <a:t>рентгенография легких – 1 раз в год;</a:t>
            </a:r>
          </a:p>
          <a:p>
            <a:pPr algn="just">
              <a:buNone/>
            </a:pPr>
            <a:r>
              <a:rPr lang="ru-RU" sz="2000" dirty="0"/>
              <a:t>ультразвуковое исследование брюшной полости, забрюшинного пространства – первый-второй годы – 1 раз в 6 месяцев, последующие годы – 1 раз в год;</a:t>
            </a:r>
          </a:p>
          <a:p>
            <a:pPr algn="just">
              <a:buNone/>
            </a:pPr>
            <a:r>
              <a:rPr lang="ru-RU" sz="2000" dirty="0"/>
              <a:t>другие методы исследования (компьютерная томография, лапароскопия, экскреторная урография и т.д.) и консультации специалистов (гинеколог, уролог и др.) – по показаниям.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152400"/>
            <a:ext cx="7335859" cy="8382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РАК РЕКТОСИГМОИДНОГО СОЕДНИНЕНИЯ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(С19)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1000100" y="2000240"/>
            <a:ext cx="2143139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black">
          <a:xfrm>
            <a:off x="1066800" y="2895600"/>
            <a:ext cx="2262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86116" y="2051050"/>
            <a:ext cx="557216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2192338"/>
            <a:ext cx="5572164" cy="1133475"/>
            <a:chOff x="2304" y="1200"/>
            <a:chExt cx="3102" cy="774"/>
          </a:xfrm>
          <a:solidFill>
            <a:srgbClr val="FF0066"/>
          </a:solidFill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86116" y="4654550"/>
            <a:ext cx="5572164" cy="1133475"/>
            <a:chOff x="2304" y="2880"/>
            <a:chExt cx="3102" cy="774"/>
          </a:xfrm>
          <a:solidFill>
            <a:srgbClr val="0099FF"/>
          </a:solidFill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3857620" y="5072074"/>
            <a:ext cx="49292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Четвертый-пятый годы – 1 раз в год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gray">
          <a:xfrm>
            <a:off x="3929058" y="2428868"/>
            <a:ext cx="478634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Первый - третий годы – 1 раз в </a:t>
            </a:r>
          </a:p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6 месяцев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НАБЛЮДЕНИЕ</a:t>
            </a:r>
          </a:p>
        </p:txBody>
      </p:sp>
      <p:pic>
        <p:nvPicPr>
          <p:cNvPr id="15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Объем обследования</a:t>
            </a:r>
            <a:endParaRPr lang="en-US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57224" y="1143000"/>
            <a:ext cx="8072493" cy="5189544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sz="2000" dirty="0"/>
              <a:t> 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клиническое;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лабораторное (по показаниям);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раково-эмбриональный антиген (первый-второй годы – 1 раз в 6 месяцев, последующие годы – 1 раз в год);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колоноскопия (1 раз в год) </a:t>
            </a:r>
            <a:r>
              <a:rPr lang="ru-RU" sz="20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в случае </a:t>
            </a:r>
            <a:r>
              <a:rPr lang="ru-RU" sz="2000" dirty="0" err="1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стенозирующей</a:t>
            </a:r>
            <a:r>
              <a:rPr lang="ru-RU" sz="20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опухоли – повторно колоноскопия не позднее 3-х месяцев после операции для осмотра проксимальных отделов толстой кишки; </a:t>
            </a:r>
            <a:r>
              <a:rPr lang="ru-RU" sz="2000" dirty="0" err="1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ирригоскопия</a:t>
            </a:r>
            <a:r>
              <a:rPr lang="ru-RU" sz="20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(при невозможности выполнения колоноскопии)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рентгенография легких – 1 раз в год;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брюшной полости, забрюшинного пространства (первый-второй год – 1 раз в 6 месяцев, в последующие годы – 1 раз в год);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 методы исследования (компьютерная томография, лапароскопия, экскреторная урография и т.д.) и консультации специалистов (гинеколог, уролог и др.) по показаниям.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РАК ПРЯМОЙ КИШКИ  (С20)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1000100" y="2000240"/>
            <a:ext cx="2143139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black">
          <a:xfrm>
            <a:off x="1066800" y="2895600"/>
            <a:ext cx="2262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86116" y="2051050"/>
            <a:ext cx="557216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2192338"/>
            <a:ext cx="5572164" cy="1133475"/>
            <a:chOff x="2304" y="1200"/>
            <a:chExt cx="3102" cy="774"/>
          </a:xfrm>
          <a:solidFill>
            <a:srgbClr val="FFFF00"/>
          </a:solidFill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86116" y="4654550"/>
            <a:ext cx="5572164" cy="1133475"/>
            <a:chOff x="2304" y="2880"/>
            <a:chExt cx="3102" cy="774"/>
          </a:xfrm>
          <a:solidFill>
            <a:srgbClr val="FF6699"/>
          </a:solidFill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3857620" y="5072074"/>
            <a:ext cx="49292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Четвертый-пятый годы – 1 раз в год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gray">
          <a:xfrm>
            <a:off x="3929058" y="2428868"/>
            <a:ext cx="478634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Первый - третий годы – 1 раз в </a:t>
            </a:r>
          </a:p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6 месяцев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НАБЛЮДЕНИЕ</a:t>
            </a:r>
          </a:p>
        </p:txBody>
      </p:sp>
      <p:pic>
        <p:nvPicPr>
          <p:cNvPr id="15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14290"/>
            <a:ext cx="7081862" cy="83820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РАК ГУБЫ И СЛИЗИСТОЙ ОБОЛОЧКИ 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ПОЛОСТИ РТА  (С00-С06) </a:t>
            </a:r>
          </a:p>
        </p:txBody>
      </p: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714348" y="2786058"/>
            <a:ext cx="8215370" cy="785818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79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714348" y="3571876"/>
            <a:ext cx="8215370" cy="785818"/>
            <a:chOff x="720" y="1392"/>
            <a:chExt cx="4058" cy="480"/>
          </a:xfrm>
        </p:grpSpPr>
        <p:sp>
          <p:nvSpPr>
            <p:cNvPr id="5183" name="AutoShape 6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84" name="Group 6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5" name="AutoShape 6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6" name="AutoShape 6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87" name="Group 67"/>
          <p:cNvGrpSpPr>
            <a:grpSpLocks/>
          </p:cNvGrpSpPr>
          <p:nvPr/>
        </p:nvGrpSpPr>
        <p:grpSpPr bwMode="auto">
          <a:xfrm>
            <a:off x="714348" y="4429132"/>
            <a:ext cx="8215370" cy="785818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первых шести месяцев после завершения лечения- ежемесячно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2857496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последующих шести месяцев (до года) -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каждые 1,5 месяца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white">
          <a:xfrm>
            <a:off x="1214414" y="3714752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35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второго года - один раз в 3 месяца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4357694"/>
            <a:ext cx="792163" cy="857256"/>
          </a:xfrm>
          <a:prstGeom prst="rect">
            <a:avLst/>
          </a:prstGeom>
          <a:noFill/>
        </p:spPr>
      </p:pic>
      <p:pic>
        <p:nvPicPr>
          <p:cNvPr id="5202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571876"/>
            <a:ext cx="792163" cy="949325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714620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14348" y="4429132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285749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white">
          <a:xfrm>
            <a:off x="714348" y="3714752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больными: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3" name="Group 67"/>
          <p:cNvGrpSpPr>
            <a:grpSpLocks/>
          </p:cNvGrpSpPr>
          <p:nvPr/>
        </p:nvGrpSpPr>
        <p:grpSpPr bwMode="auto">
          <a:xfrm>
            <a:off x="714348" y="5214950"/>
            <a:ext cx="8215370" cy="857256"/>
            <a:chOff x="720" y="1392"/>
            <a:chExt cx="4058" cy="459"/>
          </a:xfrm>
          <a:solidFill>
            <a:srgbClr val="006600"/>
          </a:solidFill>
        </p:grpSpPr>
        <p:sp>
          <p:nvSpPr>
            <p:cNvPr id="44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5143512"/>
            <a:ext cx="792163" cy="85725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214414" y="45720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С третьего по пятый годы - один раз каждые 6 месяцев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5786" y="521495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14414" y="535782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b="1" dirty="0">
                <a:solidFill>
                  <a:schemeClr val="bg1"/>
                </a:solidFill>
              </a:rPr>
              <a:t>После пяти лет - один раз каждые 12 месяцев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7224" y="592933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Пациенты должны быть информированы о необходимости отказа от курения.</a:t>
            </a:r>
          </a:p>
        </p:txBody>
      </p:sp>
      <p:pic>
        <p:nvPicPr>
          <p:cNvPr id="42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Объем обследования</a:t>
            </a:r>
            <a:endParaRPr lang="en-US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000108"/>
            <a:ext cx="8072493" cy="4832370"/>
          </a:xfrm>
          <a:noFill/>
          <a:ln/>
        </p:spPr>
        <p:txBody>
          <a:bodyPr/>
          <a:lstStyle/>
          <a:p>
            <a:pPr algn="ctr">
              <a:buNone/>
            </a:pPr>
            <a:r>
              <a:rPr lang="ru-RU" sz="2000" dirty="0"/>
              <a:t> 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клиническое;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лабораторное (по показаниям);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раково-эмбриональный антиген (первый-третий годы – 1 раз в 6 месяцев, в последующем – 1 раз в год, если перед началом лечения уровень его был повышен);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ирригоскопия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показаниям);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ректороманоскопия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(первый-второй годы – 1 раз в 6 месяцев, в последующем – 1 раз в год);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колоноскопия (через 1 год, далее 1 раз в 3 года); </a:t>
            </a:r>
            <a:r>
              <a:rPr lang="ru-RU" sz="1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в случае </a:t>
            </a:r>
            <a:r>
              <a:rPr lang="ru-RU" sz="1400" dirty="0" err="1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стенозирующей</a:t>
            </a:r>
            <a:r>
              <a:rPr lang="ru-RU" sz="14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опухоли колоноскопия проводится не позднее 3-х месяцев после операции для осмотра проксимальных отделов толстой кишки;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 легких – 1 раз в год;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брюшной полости, забрюшинного пространства, малого таза (первый-второй год – 1 раз в 6 месяцев, в последующем – 1 раз в год);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 методы исследования (компьютерная томография, лапароскопия, экскреторная урография и т.д.) и консультации специалистов (гинеколог, уролог и др.) по показаниям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52400"/>
            <a:ext cx="7121545" cy="8382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РАК ПЕЧЕНИ И ВНУТРИПЕЧЕНОЧНЫХ ЖЕЛЧНЫХ ПРОТОКОВ (С22)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1000100" y="2000240"/>
            <a:ext cx="2143139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black">
          <a:xfrm>
            <a:off x="1066800" y="2895600"/>
            <a:ext cx="2262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86116" y="2051050"/>
            <a:ext cx="557216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2192338"/>
            <a:ext cx="5572164" cy="1133475"/>
            <a:chOff x="2304" y="1200"/>
            <a:chExt cx="3102" cy="774"/>
          </a:xfrm>
          <a:solidFill>
            <a:srgbClr val="FFFF99"/>
          </a:solidFill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86116" y="3414713"/>
            <a:ext cx="5572164" cy="1133475"/>
            <a:chOff x="2304" y="2058"/>
            <a:chExt cx="3102" cy="774"/>
          </a:xfrm>
          <a:solidFill>
            <a:srgbClr val="00FFFF"/>
          </a:solidFill>
        </p:grpSpPr>
        <p:sp>
          <p:nvSpPr>
            <p:cNvPr id="15370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86116" y="4654550"/>
            <a:ext cx="5572164" cy="1133475"/>
            <a:chOff x="2304" y="2880"/>
            <a:chExt cx="3102" cy="774"/>
          </a:xfrm>
          <a:solidFill>
            <a:srgbClr val="FF99FF"/>
          </a:solidFill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3857620" y="4864254"/>
            <a:ext cx="4929222" cy="707886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В последующем, пожизненно – 1 раз в год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gray">
          <a:xfrm>
            <a:off x="3786182" y="3857628"/>
            <a:ext cx="43894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Второй год – 1 раз в 6 месяцев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gray">
          <a:xfrm>
            <a:off x="3857620" y="2643182"/>
            <a:ext cx="42941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Первый год – 1 раз в 3 месяца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НАБЛЮДЕНИЕ</a:t>
            </a:r>
          </a:p>
        </p:txBody>
      </p:sp>
      <p:pic>
        <p:nvPicPr>
          <p:cNvPr id="19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700" cap="all" dirty="0">
                <a:solidFill>
                  <a:schemeClr val="accent2">
                    <a:lumMod val="75000"/>
                  </a:schemeClr>
                </a:solidFill>
              </a:rPr>
              <a:t>Объем наблюдения</a:t>
            </a:r>
            <a:endParaRPr lang="en-US" sz="3700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357298"/>
            <a:ext cx="8072493" cy="4475180"/>
          </a:xfrm>
          <a:noFill/>
          <a:ln/>
        </p:spPr>
        <p:txBody>
          <a:bodyPr/>
          <a:lstStyle/>
          <a:p>
            <a:pPr algn="ctr">
              <a:buNone/>
            </a:pPr>
            <a:endParaRPr lang="ru-RU" sz="2000" dirty="0"/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ежемесячное наблюдение с консультацией в центре трансплантации – после ОТП в течение первых 6 месяцев.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Объем обследования</a:t>
            </a:r>
            <a:r>
              <a:rPr lang="ru-RU" sz="2000" dirty="0"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общий и биохимический анализ крови;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онкомаркер</a:t>
            </a: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(АФП);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УЗИ и/или КТ органов брюшной полости и забрюшинного пространства;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рентгенография органов грудной клетки;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фиброгастродуоденоскопия</a:t>
            </a: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 показаниям;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ангиография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 показаниям;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МРТ органов брюшной полости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 показаниям;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сцинтиграфия костей скелета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 показаниям</a:t>
            </a:r>
            <a:r>
              <a:rPr lang="ru-RU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РАК ПОДЖЕЛУДОЧНОЙ ЖЕЛЕЗЫ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(С 25.0)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gray">
          <a:xfrm>
            <a:off x="1000100" y="2000240"/>
            <a:ext cx="2143139" cy="4079875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black">
          <a:xfrm>
            <a:off x="1066800" y="2895600"/>
            <a:ext cx="2262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86116" y="2051050"/>
            <a:ext cx="557216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2192338"/>
            <a:ext cx="5572164" cy="1133475"/>
            <a:chOff x="2304" y="1200"/>
            <a:chExt cx="3102" cy="774"/>
          </a:xfrm>
          <a:solidFill>
            <a:srgbClr val="FFCCFF"/>
          </a:solidFill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lt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lt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86116" y="3414713"/>
            <a:ext cx="5572164" cy="1133475"/>
            <a:chOff x="2304" y="2058"/>
            <a:chExt cx="3102" cy="774"/>
          </a:xfrm>
          <a:solidFill>
            <a:srgbClr val="CCFFFF"/>
          </a:solidFill>
        </p:grpSpPr>
        <p:sp>
          <p:nvSpPr>
            <p:cNvPr id="15370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86116" y="4654550"/>
            <a:ext cx="5572164" cy="1133475"/>
            <a:chOff x="2304" y="2880"/>
            <a:chExt cx="3102" cy="774"/>
          </a:xfrm>
          <a:solidFill>
            <a:srgbClr val="00FF99"/>
          </a:solidFill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3857620" y="4806950"/>
            <a:ext cx="471490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В последующем (пожизненно) – 1 раз в год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gray">
          <a:xfrm>
            <a:off x="3786182" y="3857628"/>
            <a:ext cx="43894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Второй год – 1 раз в 6 месяцев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gray">
          <a:xfrm>
            <a:off x="3857620" y="2643182"/>
            <a:ext cx="42941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000000"/>
                </a:solidFill>
              </a:rPr>
              <a:t>Первый год – 1 раз в 3 месяца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НАБЛЮДЕНИЕ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Объем обследования</a:t>
            </a:r>
            <a:endParaRPr lang="en-US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357298"/>
            <a:ext cx="8072493" cy="4475180"/>
          </a:xfrm>
          <a:noFill/>
          <a:ln/>
        </p:spPr>
        <p:txBody>
          <a:bodyPr/>
          <a:lstStyle/>
          <a:p>
            <a:r>
              <a:rPr lang="ru-RU" sz="2400" dirty="0" err="1"/>
              <a:t>физикальное</a:t>
            </a:r>
            <a:r>
              <a:rPr lang="ru-RU" sz="2400" dirty="0"/>
              <a:t> обследование;</a:t>
            </a:r>
          </a:p>
          <a:p>
            <a:r>
              <a:rPr lang="ru-RU" sz="2400" dirty="0"/>
              <a:t>лабораторное исследование;</a:t>
            </a:r>
          </a:p>
          <a:p>
            <a:r>
              <a:rPr lang="ru-RU" sz="2400" dirty="0"/>
              <a:t>опухолевый маркер СА 19-9;</a:t>
            </a:r>
          </a:p>
          <a:p>
            <a:r>
              <a:rPr lang="ru-RU" sz="2400" dirty="0"/>
              <a:t>инструментальное исследование (УЗИ брюшной полости, забрюшинного пространства и малого таза, рентгенологическое исследование легких);</a:t>
            </a:r>
          </a:p>
          <a:p>
            <a:r>
              <a:rPr lang="ru-RU" sz="2400" dirty="0"/>
              <a:t>консультация смежных специалистов (гинеколог);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фиброколоноскопия</a:t>
            </a:r>
            <a:r>
              <a:rPr lang="ru-RU" sz="2400" dirty="0"/>
              <a:t>, </a:t>
            </a:r>
            <a:r>
              <a:rPr lang="ru-RU" sz="2400" dirty="0" err="1"/>
              <a:t>ирригоскопия</a:t>
            </a:r>
            <a:r>
              <a:rPr lang="ru-RU" sz="2400" dirty="0"/>
              <a:t>, компьютерная томография, МРТ, сцинтиграфия костей скелета, лапароскопия –</a:t>
            </a:r>
            <a:r>
              <a:rPr lang="ru-RU" dirty="0"/>
              <a:t> </a:t>
            </a:r>
            <a:r>
              <a:rPr lang="ru-RU" sz="2400" dirty="0"/>
              <a:t>по показаниям</a:t>
            </a:r>
          </a:p>
          <a:p>
            <a:endParaRPr lang="ru-RU" sz="24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700" dirty="0">
                <a:solidFill>
                  <a:schemeClr val="accent2">
                    <a:lumMod val="75000"/>
                  </a:schemeClr>
                </a:solidFill>
              </a:rPr>
              <a:t>РАК ЛЕГКОГО (С34)</a:t>
            </a:r>
            <a:endParaRPr lang="en-US" sz="37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28662" y="1357298"/>
            <a:ext cx="8001056" cy="1785950"/>
            <a:chOff x="720" y="1392"/>
            <a:chExt cx="4058" cy="480"/>
          </a:xfrm>
        </p:grpSpPr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32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348" y="1643050"/>
            <a:ext cx="611188" cy="608013"/>
            <a:chOff x="579" y="1386"/>
            <a:chExt cx="385" cy="383"/>
          </a:xfrm>
        </p:grpSpPr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8233" name="Text Box 41"/>
          <p:cNvSpPr txBox="1">
            <a:spLocks noChangeArrowheads="1"/>
          </p:cNvSpPr>
          <p:nvPr/>
        </p:nvSpPr>
        <p:spPr bwMode="gray">
          <a:xfrm>
            <a:off x="857224" y="17144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000100" y="3429000"/>
            <a:ext cx="8001056" cy="1357322"/>
            <a:chOff x="720" y="1392"/>
            <a:chExt cx="4058" cy="480"/>
          </a:xfrm>
        </p:grpSpPr>
        <p:sp>
          <p:nvSpPr>
            <p:cNvPr id="8235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37" name="AutoShape 4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8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14348" y="3714752"/>
            <a:ext cx="611188" cy="608013"/>
            <a:chOff x="579" y="1386"/>
            <a:chExt cx="385" cy="383"/>
          </a:xfrm>
        </p:grpSpPr>
        <p:sp>
          <p:nvSpPr>
            <p:cNvPr id="8240" name="Oval 48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242" name="Oval 50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1000100" y="5000636"/>
            <a:ext cx="8001056" cy="1347782"/>
            <a:chOff x="720" y="1392"/>
            <a:chExt cx="4058" cy="480"/>
          </a:xfrm>
        </p:grpSpPr>
        <p:sp>
          <p:nvSpPr>
            <p:cNvPr id="8248" name="AutoShape 56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250" name="AutoShape 58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51" name="AutoShape 59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714348" y="5143512"/>
            <a:ext cx="611188" cy="608013"/>
            <a:chOff x="579" y="1386"/>
            <a:chExt cx="385" cy="383"/>
          </a:xfrm>
        </p:grpSpPr>
        <p:sp>
          <p:nvSpPr>
            <p:cNvPr id="8253" name="Oval 6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255" name="Oval 6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56" name="Oval 6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57" name="Oval 6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58" name="Oval 6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8259" name="Text Box 67"/>
          <p:cNvSpPr txBox="1">
            <a:spLocks noChangeArrowheads="1"/>
          </p:cNvSpPr>
          <p:nvPr/>
        </p:nvSpPr>
        <p:spPr bwMode="gray">
          <a:xfrm>
            <a:off x="785786" y="5214950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25014" y="1402944"/>
            <a:ext cx="7358114" cy="165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При НМРЛ в течение первых двух лет после радикальной операции или химиолучевой терапии по радикальной программе каждые 6 месяцев проводится врачебный осмотр, КТ органов грудной клетки. Другие исследования выполняются по показаниям. После 2 лет наблюдения периодичность контрольных обследований – 1 раз в год.</a:t>
            </a:r>
            <a:endParaRPr lang="ru-RU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28728" y="385762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При МКРЛ периодичность обследований после лечения в течение первых 2 лет – 4 месяца, в последующем – как при НМРЛ.</a:t>
            </a: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gray">
          <a:xfrm>
            <a:off x="785786" y="3786190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2</a:t>
            </a:r>
          </a:p>
        </p:txBody>
      </p:sp>
      <p:pic>
        <p:nvPicPr>
          <p:cNvPr id="43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14290"/>
            <a:ext cx="7224738" cy="8382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ЗЛОКАЧЕСТВЕННЫЕ ОПУХОЛИ МЯГКИХ ТКАНЕЙ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(С47 – 49, С38.1 – С38.3)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3286124"/>
            <a:ext cx="8286808" cy="1071570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4929198"/>
            <a:ext cx="8286808" cy="1071570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2000240"/>
            <a:ext cx="8286808" cy="785818"/>
            <a:chOff x="720" y="1392"/>
            <a:chExt cx="4058" cy="480"/>
          </a:xfrm>
          <a:solidFill>
            <a:srgbClr val="3333CC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первых 2 лет после  завершения лечения – 1 раз каждые 3 месяца;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3429000"/>
            <a:ext cx="7429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3 года после завершения лечения – 1 раз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каждые 4 месяца.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четвертого года после завершения лечения – 1 раз каждые 6 месяцев;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71472" y="4929198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3357562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85786" y="5072074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335756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пациента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57290" y="514351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С  пятого года после завершения лечения – 1 раз в год.</a:t>
            </a:r>
          </a:p>
        </p:txBody>
      </p:sp>
      <p:pic>
        <p:nvPicPr>
          <p:cNvPr id="26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Объем обследования</a:t>
            </a:r>
            <a:endParaRPr lang="en-US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357298"/>
            <a:ext cx="8072493" cy="5024030"/>
          </a:xfrm>
          <a:noFill/>
          <a:ln/>
        </p:spPr>
        <p:txBody>
          <a:bodyPr/>
          <a:lstStyle/>
          <a:p>
            <a:pPr algn="just"/>
            <a:r>
              <a:rPr lang="ru-RU" sz="2000" dirty="0"/>
              <a:t>локальный контроль – при каждом обследовании;</a:t>
            </a:r>
          </a:p>
          <a:p>
            <a:pPr algn="just"/>
            <a:r>
              <a:rPr lang="ru-RU" sz="2000" dirty="0"/>
              <a:t>пальпацию всех групп лимфатических узлов головы, туловища и конечностей – при каждом обследовании;</a:t>
            </a:r>
          </a:p>
          <a:p>
            <a:pPr algn="just"/>
            <a:r>
              <a:rPr lang="ru-RU" sz="2000" dirty="0"/>
              <a:t>рентгенографическое исследование органов грудной клетки – один раз в год (при первично-распространенных, низкодифференцированных и метастатических опухолевых процессах при каждом обследовании;</a:t>
            </a:r>
          </a:p>
          <a:p>
            <a:pPr algn="just"/>
            <a:r>
              <a:rPr lang="ru-RU" sz="2000" dirty="0"/>
              <a:t>ультразвуковое исследование органов брюшной полости – один раз в год (при первично-распространенных, низкодифференцированных и метастатических опухолевых процессах – один раз в 6 месяцев).</a:t>
            </a:r>
          </a:p>
          <a:p>
            <a:pPr algn="just"/>
            <a:r>
              <a:rPr lang="ru-RU" sz="2000" dirty="0" smtClean="0"/>
              <a:t>Компьютерная томография</a:t>
            </a:r>
            <a:r>
              <a:rPr lang="ru-RU" sz="2000" dirty="0"/>
              <a:t>, магниторезонансная томография области удаленного первичного опухолевого очага - 2 раза в год в течение 3-х лет и далее 1 раз в год (при отсутствии технических возможностей - ультразвуковое исследование).</a:t>
            </a:r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МЕЛАНОМА КОЖИ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(С43, С51.0, С60.9, С63.2)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85786" y="1214422"/>
            <a:ext cx="3714776" cy="571504"/>
            <a:chOff x="479" y="2640"/>
            <a:chExt cx="1264" cy="556"/>
          </a:xfrm>
        </p:grpSpPr>
        <p:sp>
          <p:nvSpPr>
            <p:cNvPr id="43015" name="AutoShape 7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AutoShape 8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1">
                    <a:gamma/>
                    <a:tint val="5098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85786" y="3786190"/>
            <a:ext cx="3929090" cy="571504"/>
            <a:chOff x="479" y="2640"/>
            <a:chExt cx="1264" cy="556"/>
          </a:xfrm>
        </p:grpSpPr>
        <p:sp>
          <p:nvSpPr>
            <p:cNvPr id="43019" name="AutoShape 11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0" name="AutoShape 12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14414" y="128586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Меланома </a:t>
            </a:r>
            <a:r>
              <a:rPr lang="en-US" sz="2000" b="1" dirty="0">
                <a:solidFill>
                  <a:schemeClr val="bg1"/>
                </a:solidFill>
              </a:rPr>
              <a:t>in </a:t>
            </a:r>
            <a:r>
              <a:rPr lang="en-US" sz="2000" b="1" dirty="0" smtClean="0">
                <a:solidFill>
                  <a:schemeClr val="bg1"/>
                </a:solidFill>
              </a:rPr>
              <a:t>situ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785786" y="2000240"/>
            <a:ext cx="8143932" cy="643229"/>
            <a:chOff x="288" y="2908"/>
            <a:chExt cx="5232" cy="1121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11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785786" y="2714620"/>
            <a:ext cx="8143932" cy="928694"/>
            <a:chOff x="288" y="2908"/>
            <a:chExt cx="5232" cy="996"/>
          </a:xfrm>
        </p:grpSpPr>
        <p:sp>
          <p:nvSpPr>
            <p:cNvPr id="41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28662" y="214311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Наблюдение:  ежегодный осмотр кожных покровов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0100" y="285749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Обследование: обучение пациентов методам </a:t>
            </a:r>
            <a:r>
              <a:rPr lang="ru-RU" b="1" dirty="0" err="1"/>
              <a:t>самообследования</a:t>
            </a:r>
            <a:r>
              <a:rPr lang="ru-RU" b="1" dirty="0"/>
              <a:t> кожных покровов и его ежемесячное проведение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1538" y="39290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Стадия </a:t>
            </a:r>
            <a:r>
              <a:rPr lang="be-BY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 A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714348" y="4572008"/>
            <a:ext cx="8215370" cy="571504"/>
            <a:chOff x="288" y="2908"/>
            <a:chExt cx="5232" cy="996"/>
          </a:xfrm>
        </p:grpSpPr>
        <p:sp>
          <p:nvSpPr>
            <p:cNvPr id="51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gray">
            <a:xfrm>
              <a:off x="307" y="2908"/>
              <a:ext cx="5196" cy="97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28662" y="464344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Наблюдение: осмотр кожных покровов каждые 6 месяцев</a:t>
            </a:r>
          </a:p>
        </p:txBody>
      </p: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714348" y="5286388"/>
            <a:ext cx="8215370" cy="1571612"/>
            <a:chOff x="288" y="2908"/>
            <a:chExt cx="5232" cy="996"/>
          </a:xfrm>
        </p:grpSpPr>
        <p:sp>
          <p:nvSpPr>
            <p:cNvPr id="55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5"/>
            <p:cNvSpPr>
              <a:spLocks noChangeArrowheads="1"/>
            </p:cNvSpPr>
            <p:nvPr/>
          </p:nvSpPr>
          <p:spPr bwMode="gray">
            <a:xfrm>
              <a:off x="307" y="2908"/>
              <a:ext cx="5196" cy="97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57224" y="542926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Обследование: анамнез и физический осмотр с акцентом на состояние кожи и всех доступных пальпации групп лимфатических узлов каждые 6 мес.  в течение первых 2 лет, далее - ежегодно; при метастатической форме желательно ежегодно МРТ головного мозга</a:t>
            </a:r>
          </a:p>
        </p:txBody>
      </p:sp>
      <p:pic>
        <p:nvPicPr>
          <p:cNvPr id="27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МЕЛАНОМА КОЖИ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(С43, С51.0, С60.9, С63.2)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357298"/>
            <a:ext cx="8072493" cy="4475180"/>
          </a:xfrm>
          <a:noFill/>
          <a:ln/>
        </p:spPr>
        <p:txBody>
          <a:bodyPr/>
          <a:lstStyle/>
          <a:p>
            <a:pPr algn="just">
              <a:buNone/>
            </a:pPr>
            <a:endParaRPr lang="ru-RU" sz="20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85786" y="1214422"/>
            <a:ext cx="3857652" cy="500066"/>
            <a:chOff x="479" y="2640"/>
            <a:chExt cx="1264" cy="556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hlink">
                    <a:gamma/>
                    <a:tint val="5098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857224" y="4429132"/>
            <a:ext cx="3857652" cy="500066"/>
            <a:chOff x="479" y="2640"/>
            <a:chExt cx="1264" cy="556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folHlink">
                    <a:gamma/>
                    <a:tint val="5098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14414" y="128586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Стадия  </a:t>
            </a:r>
            <a:r>
              <a:rPr lang="en-US" b="1" dirty="0">
                <a:solidFill>
                  <a:schemeClr val="bg1"/>
                </a:solidFill>
              </a:rPr>
              <a:t>IB - III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857224" y="1785926"/>
            <a:ext cx="8286776" cy="857256"/>
            <a:chOff x="288" y="2908"/>
            <a:chExt cx="5232" cy="996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00100" y="207167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Наблюдение: в течение первых трех лет каждые 6 месяцев; в дальнейшем – ежегодно.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785786" y="2714620"/>
            <a:ext cx="8358214" cy="1571636"/>
            <a:chOff x="288" y="2908"/>
            <a:chExt cx="5232" cy="1121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11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28662" y="2714621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Обследование:</a:t>
            </a:r>
            <a:r>
              <a:rPr lang="ru-RU" sz="1600" dirty="0"/>
              <a:t> </a:t>
            </a:r>
            <a:r>
              <a:rPr lang="ru-RU" sz="1600" b="1" dirty="0"/>
              <a:t>анамнез и физический осмотр с акцентом на состояние кожи и всех доступных пальпации групп лимфатических узлов; рентгенографическое исследование органов грудной клетки, ультразвуковое исследование органов брюшной полости, общий анализ крови уровень ЛДГ в сыворотке крови − каждые 12 месяцев.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2976" y="450057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Локализованная форма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857224" y="4929198"/>
            <a:ext cx="8286776" cy="1071570"/>
            <a:chOff x="288" y="2908"/>
            <a:chExt cx="5232" cy="996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00100" y="500063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При локализованной форме меланомы толщиной не более 1,5 мм по </a:t>
            </a:r>
            <a:r>
              <a:rPr lang="ru-RU" sz="1600" b="1" dirty="0" err="1"/>
              <a:t>Breslow</a:t>
            </a:r>
            <a:r>
              <a:rPr lang="ru-RU" sz="1600" b="1" dirty="0"/>
              <a:t> наблюдение осуществляется не менее 5 лет после завершения лечения. В остальных случаях – 10 лет.</a:t>
            </a:r>
          </a:p>
          <a:p>
            <a:pPr algn="just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28662" y="6143644"/>
            <a:ext cx="8001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/>
              <a:t>Пациенты должны быть информированы о необходимости использовать средства индивидуальной защиты от ультрафиолетового излучения, а также обучены методам самоконтроля периферических лимфатических узлов и кожных покровов</a:t>
            </a:r>
          </a:p>
        </p:txBody>
      </p:sp>
      <p:pic>
        <p:nvPicPr>
          <p:cNvPr id="26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2400"/>
            <a:ext cx="7478735" cy="838200"/>
          </a:xfrm>
        </p:spPr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Методы обследования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/>
              <a:t>локальный контроль (</a:t>
            </a:r>
            <a:r>
              <a:rPr lang="ru-RU" sz="2200" dirty="0" err="1"/>
              <a:t>бимануальное</a:t>
            </a:r>
            <a:r>
              <a:rPr lang="ru-RU" sz="2200" dirty="0"/>
              <a:t> </a:t>
            </a:r>
            <a:r>
              <a:rPr lang="ru-RU" sz="2200" dirty="0" err="1"/>
              <a:t>пальпаторное</a:t>
            </a:r>
            <a:r>
              <a:rPr lang="ru-RU" sz="2200" dirty="0"/>
              <a:t> обследование губы, языка, щек, тканей дна полости рта, </a:t>
            </a:r>
            <a:r>
              <a:rPr lang="ru-RU" sz="2200" dirty="0" err="1"/>
              <a:t>орофарингоскопия</a:t>
            </a:r>
            <a:r>
              <a:rPr lang="ru-RU" sz="2200" dirty="0"/>
              <a:t>) − при каждом посещении;</a:t>
            </a:r>
          </a:p>
          <a:p>
            <a:pPr algn="just"/>
            <a:r>
              <a:rPr lang="ru-RU" sz="2200" dirty="0"/>
              <a:t>пальпация регионарных лимфатических узлов − при каждом посещении;</a:t>
            </a:r>
          </a:p>
          <a:p>
            <a:pPr algn="just"/>
            <a:r>
              <a:rPr lang="ru-RU" sz="2200" dirty="0"/>
              <a:t>УЗИ шеи (при подозрении на наличие метастазов);</a:t>
            </a:r>
          </a:p>
          <a:p>
            <a:pPr algn="just"/>
            <a:r>
              <a:rPr lang="ru-RU" sz="2200" dirty="0"/>
              <a:t>рентгенологическое исследование органов грудной клетки − один раз в год;</a:t>
            </a:r>
          </a:p>
          <a:p>
            <a:pPr algn="just"/>
            <a:r>
              <a:rPr lang="ru-RU" sz="2200" dirty="0" err="1"/>
              <a:t>эзофагогастроскопия</a:t>
            </a:r>
            <a:r>
              <a:rPr lang="ru-RU" sz="2200" dirty="0"/>
              <a:t>, бронхоскопия, ларингоскопия (при наличии жалоб);</a:t>
            </a:r>
          </a:p>
          <a:p>
            <a:pPr algn="just"/>
            <a:r>
              <a:rPr lang="ru-RU" sz="2200" dirty="0"/>
              <a:t>контроль функции щитовидной железы через 1,2 и 5 лет (после облучения шеи).</a:t>
            </a:r>
          </a:p>
          <a:p>
            <a:endParaRPr lang="ru-RU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РАК КОЖИ (С44.0, С44.9, С63.2)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3286124"/>
            <a:ext cx="8215370" cy="785818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4500570"/>
            <a:ext cx="8215370" cy="785818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666699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первого года после завершения лечения – 1 раз каждые 3 месяца;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14414" y="3500438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второго- четвертого  года -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 1 раз каждые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6 месяцев;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4500570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214686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14348" y="4643446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14348" y="335756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больными (осуществляется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 течение 5 лет)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85852" y="471488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С пятого  года -  1 раз в год</a:t>
            </a:r>
          </a:p>
        </p:txBody>
      </p:sp>
      <p:pic>
        <p:nvPicPr>
          <p:cNvPr id="26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МЕТОДЫ ОБСЛЕДОВАНИЯ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357298"/>
            <a:ext cx="8072493" cy="4475180"/>
          </a:xfrm>
          <a:noFill/>
          <a:ln/>
        </p:spPr>
        <p:txBody>
          <a:bodyPr/>
          <a:lstStyle/>
          <a:p>
            <a:pPr algn="just"/>
            <a:r>
              <a:rPr lang="ru-RU" sz="2000" dirty="0"/>
              <a:t>локальный контроль − при каждом обследовании;</a:t>
            </a:r>
          </a:p>
          <a:p>
            <a:pPr algn="just"/>
            <a:r>
              <a:rPr lang="ru-RU" sz="2000" dirty="0"/>
              <a:t>пальпация регионарных лимфатических узлов − при каждом обследовании;</a:t>
            </a:r>
          </a:p>
          <a:p>
            <a:pPr algn="just"/>
            <a:r>
              <a:rPr lang="ru-RU" sz="2000" dirty="0"/>
              <a:t>рентгенографическое исследование органов грудной клетки − один раз в год (при плоскоклеточном раке кожи);</a:t>
            </a:r>
          </a:p>
          <a:p>
            <a:pPr algn="just"/>
            <a:r>
              <a:rPr lang="ru-RU" sz="2000" dirty="0"/>
              <a:t>ультразвуковое исследование органов брюшной полости – один раз в 6 месяцев (при первично-распространенных и метастатических опухолях).</a:t>
            </a:r>
          </a:p>
          <a:p>
            <a:pPr algn="just">
              <a:buNone/>
            </a:pPr>
            <a:r>
              <a:rPr lang="ru-RU" sz="2000" dirty="0"/>
              <a:t>	</a:t>
            </a:r>
          </a:p>
          <a:p>
            <a:pPr algn="just">
              <a:buNone/>
            </a:pPr>
            <a:r>
              <a:rPr lang="ru-RU" sz="2000" i="1" dirty="0"/>
              <a:t>	Пациенты должны быть информированы о необходимости использовать средства индивидуальной защиты от ультрафиолетового излучения, а также обучены методам самоконтроля периферических лимфатических узлов и кожных покровов.</a:t>
            </a:r>
          </a:p>
          <a:p>
            <a:pPr algn="just">
              <a:buNone/>
            </a:pPr>
            <a:endParaRPr lang="ru-RU" sz="20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РАК МОЛОЧНОЙ ЖЕЛЕЗЫ (С50)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3071810"/>
            <a:ext cx="8215370" cy="785818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14348" y="4071942"/>
            <a:ext cx="8215370" cy="785818"/>
            <a:chOff x="720" y="1392"/>
            <a:chExt cx="4058" cy="480"/>
          </a:xfrm>
        </p:grpSpPr>
        <p:sp>
          <p:nvSpPr>
            <p:cNvPr id="5183" name="AutoShape 6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5" name="AutoShape 6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6" name="AutoShape 6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14348" y="5072074"/>
            <a:ext cx="8215370" cy="785818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3333CC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первого года после завершения лечения- каждые 3 месяца;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2-й год- 1 раз в 6 мес.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5072074"/>
            <a:ext cx="792163" cy="857256"/>
          </a:xfrm>
          <a:prstGeom prst="rect">
            <a:avLst/>
          </a:prstGeom>
          <a:noFill/>
        </p:spPr>
      </p:pic>
      <p:pic>
        <p:nvPicPr>
          <p:cNvPr id="5202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4000504"/>
            <a:ext cx="792163" cy="949325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071810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642910" y="5143512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3214687"/>
            <a:ext cx="214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white">
          <a:xfrm>
            <a:off x="642910" y="4143380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больными: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14414" y="521495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затем– 1 раз в год пожизненно</a:t>
            </a:r>
          </a:p>
        </p:txBody>
      </p:sp>
      <p:pic>
        <p:nvPicPr>
          <p:cNvPr id="3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МЕТОДЫ ОБСЛЕДОВАНИЯ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214422"/>
            <a:ext cx="8072493" cy="4475180"/>
          </a:xfrm>
          <a:noFill/>
          <a:ln/>
        </p:spPr>
        <p:txBody>
          <a:bodyPr/>
          <a:lstStyle/>
          <a:p>
            <a:pPr algn="just"/>
            <a:r>
              <a:rPr lang="ru-RU" sz="2000" dirty="0"/>
              <a:t>При каждом посещении необходим осмотр онкологом, </a:t>
            </a:r>
            <a:r>
              <a:rPr lang="ru-RU" sz="2000" dirty="0" err="1"/>
              <a:t>онкогинекологом</a:t>
            </a:r>
            <a:r>
              <a:rPr lang="ru-RU" sz="2000" dirty="0"/>
              <a:t> (ежегодный осмотр гинекологом особенно необходим женщинам в состоянии менопаузы, принимающим </a:t>
            </a:r>
            <a:r>
              <a:rPr lang="ru-RU" sz="2000" dirty="0" err="1"/>
              <a:t>тамоксифен</a:t>
            </a:r>
            <a:r>
              <a:rPr lang="ru-RU" sz="2000" dirty="0"/>
              <a:t>).</a:t>
            </a:r>
          </a:p>
          <a:p>
            <a:pPr algn="just"/>
            <a:r>
              <a:rPr lang="ru-RU" sz="2000" dirty="0"/>
              <a:t>Рентгенологическое исследование легких необходимо выполнять 1 раз в год.</a:t>
            </a:r>
          </a:p>
          <a:p>
            <a:pPr algn="just"/>
            <a:r>
              <a:rPr lang="ru-RU" sz="2000" dirty="0"/>
              <a:t>При органосохраняющем лечении один раз в год выполняется двусторонняя маммография, после </a:t>
            </a:r>
            <a:r>
              <a:rPr lang="ru-RU" sz="2000" dirty="0" err="1"/>
              <a:t>мастэктомии</a:t>
            </a:r>
            <a:r>
              <a:rPr lang="ru-RU" sz="2000" dirty="0"/>
              <a:t> один раз в 2 года выполняется </a:t>
            </a:r>
            <a:r>
              <a:rPr lang="ru-RU" sz="2000" dirty="0" err="1"/>
              <a:t>маммографическое</a:t>
            </a:r>
            <a:r>
              <a:rPr lang="ru-RU" sz="2000" dirty="0"/>
              <a:t> исследование противоположной молочной железы.</a:t>
            </a:r>
          </a:p>
          <a:p>
            <a:pPr algn="just"/>
            <a:r>
              <a:rPr lang="ru-RU" sz="2000" dirty="0"/>
              <a:t>УЗИ органов брюшной полости выполняется 1 раз в 6 месяцев (первые три года), затем 1 раз в год. </a:t>
            </a:r>
            <a:r>
              <a:rPr lang="ru-RU" sz="2000" dirty="0" err="1"/>
              <a:t>Сцинтиграфия</a:t>
            </a:r>
            <a:r>
              <a:rPr lang="ru-RU" sz="2000" dirty="0"/>
              <a:t> костей скелета выполняется 1 раз в 2 года.</a:t>
            </a:r>
          </a:p>
          <a:p>
            <a:pPr algn="just">
              <a:buNone/>
            </a:pPr>
            <a:endParaRPr lang="ru-RU" sz="20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РАК  ШЕЙКИ МАТКИ (С53)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85786" y="3286124"/>
            <a:ext cx="8215370" cy="1071570"/>
            <a:chOff x="720" y="1392"/>
            <a:chExt cx="4058" cy="480"/>
          </a:xfrm>
          <a:solidFill>
            <a:srgbClr val="9933FF"/>
          </a:solidFill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4929198"/>
            <a:ext cx="8286808" cy="1071570"/>
            <a:chOff x="720" y="1392"/>
            <a:chExt cx="4058" cy="480"/>
          </a:xfrm>
          <a:solidFill>
            <a:srgbClr val="996633"/>
          </a:solidFill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00CC99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первых двух лет после  завершения лечения – 1 раз  каждые  3 месяца;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3429000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третьего, четвертого и пятого года после завершения лечения – 1 раз каждые 6 месяцев;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71472" y="4929198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3357562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85786" y="5072074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335756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пациента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57290" y="514351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В последующие годы  пожизненно – 1 раз в год.</a:t>
            </a:r>
          </a:p>
        </p:txBody>
      </p:sp>
      <p:pic>
        <p:nvPicPr>
          <p:cNvPr id="26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ОБЪЕМ ОБСЛЕДОВАНИЯ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214422"/>
            <a:ext cx="8215370" cy="4475180"/>
          </a:xfrm>
          <a:noFill/>
          <a:ln/>
        </p:spPr>
        <p:txBody>
          <a:bodyPr/>
          <a:lstStyle/>
          <a:p>
            <a:pPr algn="just">
              <a:lnSpc>
                <a:spcPts val="2100"/>
              </a:lnSpc>
            </a:pPr>
            <a:r>
              <a:rPr lang="ru-RU" sz="1900" b="1" dirty="0"/>
              <a:t>клиническое обследование;</a:t>
            </a:r>
          </a:p>
          <a:p>
            <a:pPr algn="just">
              <a:lnSpc>
                <a:spcPts val="2100"/>
              </a:lnSpc>
            </a:pPr>
            <a:r>
              <a:rPr lang="ru-RU" sz="1900" b="1" dirty="0" err="1"/>
              <a:t>ректовагинальное</a:t>
            </a:r>
            <a:r>
              <a:rPr lang="ru-RU" sz="1900" b="1" dirty="0"/>
              <a:t> гинекологическое исследование;</a:t>
            </a:r>
          </a:p>
          <a:p>
            <a:pPr algn="just">
              <a:lnSpc>
                <a:spcPts val="2100"/>
              </a:lnSpc>
            </a:pPr>
            <a:r>
              <a:rPr lang="ru-RU" sz="1900" b="1" dirty="0"/>
              <a:t>лабораторное исследование;</a:t>
            </a:r>
          </a:p>
          <a:p>
            <a:pPr algn="just">
              <a:lnSpc>
                <a:spcPts val="2100"/>
              </a:lnSpc>
            </a:pPr>
            <a:r>
              <a:rPr lang="ru-RU" sz="1900" b="1" dirty="0"/>
              <a:t>цитологическое исследование материала из культи влагалища или</a:t>
            </a:r>
          </a:p>
          <a:p>
            <a:pPr algn="just">
              <a:lnSpc>
                <a:spcPts val="2100"/>
              </a:lnSpc>
            </a:pPr>
            <a:r>
              <a:rPr lang="ru-RU" sz="1900" b="1" dirty="0"/>
              <a:t>влагалищной части шейки матки и ее шеечного канала;</a:t>
            </a:r>
          </a:p>
          <a:p>
            <a:pPr algn="just">
              <a:lnSpc>
                <a:spcPts val="2100"/>
              </a:lnSpc>
            </a:pPr>
            <a:r>
              <a:rPr lang="ru-RU" sz="1900" b="1" dirty="0"/>
              <a:t>при первом посещении после выписки из стационара у больных, получавших сочетанную лучевую терапию, после выполнения </a:t>
            </a:r>
            <a:r>
              <a:rPr lang="ru-RU" sz="1900" b="1" dirty="0" err="1"/>
              <a:t>конизации</a:t>
            </a:r>
            <a:r>
              <a:rPr lang="ru-RU" sz="1900" b="1" dirty="0"/>
              <a:t> шейки матки при раке шейки матки </a:t>
            </a:r>
            <a:r>
              <a:rPr lang="ru-RU" sz="1900" b="1" dirty="0" err="1"/>
              <a:t>in</a:t>
            </a:r>
            <a:r>
              <a:rPr lang="ru-RU" sz="1900" b="1" dirty="0"/>
              <a:t> </a:t>
            </a:r>
            <a:r>
              <a:rPr lang="ru-RU" sz="1900" b="1" dirty="0" err="1"/>
              <a:t>situ</a:t>
            </a:r>
            <a:r>
              <a:rPr lang="ru-RU" sz="1900" b="1" dirty="0"/>
              <a:t>, а также ампутации шейки матки при IА стадии рака показано ВПЧ (16, 18</a:t>
            </a:r>
            <a:r>
              <a:rPr lang="ru-RU" sz="1900" b="1" dirty="0" smtClean="0"/>
              <a:t>) –</a:t>
            </a:r>
            <a:r>
              <a:rPr lang="ru-RU" sz="1900" b="1" dirty="0"/>
              <a:t>тестирование материала из шейки матки и цервикального канала. При ВПЧ (16, 18) положительном тесте – консультация и наблюдение и/или лечение у </a:t>
            </a:r>
            <a:r>
              <a:rPr lang="ru-RU" sz="1900" b="1" dirty="0" err="1"/>
              <a:t>дерматовенеролога</a:t>
            </a:r>
            <a:r>
              <a:rPr lang="ru-RU" sz="1900" b="1" dirty="0"/>
              <a:t>;</a:t>
            </a:r>
          </a:p>
          <a:p>
            <a:pPr algn="just">
              <a:lnSpc>
                <a:spcPts val="2100"/>
              </a:lnSpc>
            </a:pPr>
            <a:r>
              <a:rPr lang="ru-RU" sz="1900" b="1" dirty="0"/>
              <a:t>рентгенологическое исследование органов грудной клетки (по показаниям);</a:t>
            </a:r>
          </a:p>
          <a:p>
            <a:pPr algn="just">
              <a:lnSpc>
                <a:spcPts val="2100"/>
              </a:lnSpc>
            </a:pPr>
            <a:r>
              <a:rPr lang="ru-RU" sz="1900" b="1" dirty="0"/>
              <a:t>УЗИ органов брюшной полости (при наличии жалоб);</a:t>
            </a:r>
          </a:p>
          <a:p>
            <a:pPr algn="just">
              <a:lnSpc>
                <a:spcPts val="2100"/>
              </a:lnSpc>
            </a:pPr>
            <a:r>
              <a:rPr lang="ru-RU" sz="1900" b="1" dirty="0"/>
              <a:t>компьютерная томография (по показаниям).</a:t>
            </a:r>
          </a:p>
          <a:p>
            <a:pPr algn="just">
              <a:buNone/>
            </a:pPr>
            <a:endParaRPr lang="ru-RU" sz="20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РАК  ТЕЛА МАТКИ (С54)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85786" y="3286124"/>
            <a:ext cx="8215370" cy="1071570"/>
            <a:chOff x="720" y="1392"/>
            <a:chExt cx="4058" cy="480"/>
          </a:xfrm>
          <a:solidFill>
            <a:srgbClr val="FF00FF"/>
          </a:solidFill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4929198"/>
            <a:ext cx="8286808" cy="1071570"/>
            <a:chOff x="720" y="1392"/>
            <a:chExt cx="4058" cy="480"/>
          </a:xfrm>
          <a:solidFill>
            <a:srgbClr val="99CC00"/>
          </a:solidFill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0000CC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первых двух лет после  завершения лечения – 1 раз  каждые  3 месяца;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3429000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третьего года после завершения лечения – 1 раз каждые 6 месяцев;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71472" y="4929198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3357562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85786" y="5072074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335756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пациента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57290" y="514351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В последующем,  пожизненно – 1 раз в год.</a:t>
            </a:r>
          </a:p>
        </p:txBody>
      </p:sp>
      <p:pic>
        <p:nvPicPr>
          <p:cNvPr id="26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ОБЪЕМ ОБСЛЕДОВАНИЯ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214422"/>
            <a:ext cx="8215370" cy="4475180"/>
          </a:xfrm>
          <a:noFill/>
          <a:ln/>
        </p:spPr>
        <p:txBody>
          <a:bodyPr/>
          <a:lstStyle/>
          <a:p>
            <a:r>
              <a:rPr lang="ru-RU" sz="2000" dirty="0"/>
              <a:t>клиническое обследование;</a:t>
            </a:r>
          </a:p>
          <a:p>
            <a:r>
              <a:rPr lang="ru-RU" sz="2000" dirty="0"/>
              <a:t>лабораторное исследование;</a:t>
            </a:r>
          </a:p>
          <a:p>
            <a:r>
              <a:rPr lang="ru-RU" sz="2000" dirty="0"/>
              <a:t>гинекологическое исследование;</a:t>
            </a:r>
          </a:p>
          <a:p>
            <a:r>
              <a:rPr lang="ru-RU" sz="2000" dirty="0"/>
              <a:t>взятие мазков из влагалища для цитологического исследования;</a:t>
            </a:r>
          </a:p>
          <a:p>
            <a:r>
              <a:rPr lang="ru-RU" sz="2000" dirty="0" err="1"/>
              <a:t>эхоскопия</a:t>
            </a:r>
            <a:r>
              <a:rPr lang="ru-RU" sz="2000" dirty="0"/>
              <a:t> органов брюшной полости и малого таза (при наличии жалоб);</a:t>
            </a:r>
          </a:p>
          <a:p>
            <a:r>
              <a:rPr lang="ru-RU" sz="2000" dirty="0"/>
              <a:t>осмотр молочных желез.</a:t>
            </a:r>
          </a:p>
          <a:p>
            <a:r>
              <a:rPr lang="ru-RU" sz="2000" dirty="0"/>
              <a:t>По показаниям: рентгенография органов грудной клетки, </a:t>
            </a:r>
            <a:r>
              <a:rPr lang="ru-RU" sz="2000" dirty="0" err="1"/>
              <a:t>сцинтиграфия</a:t>
            </a:r>
            <a:r>
              <a:rPr lang="ru-RU" sz="2000" dirty="0"/>
              <a:t> костей скелета, компьютерная томография, </a:t>
            </a:r>
            <a:r>
              <a:rPr lang="ru-RU" sz="2000" dirty="0" err="1" smtClean="0"/>
              <a:t>ирригоскопия</a:t>
            </a:r>
            <a:r>
              <a:rPr lang="ru-RU" sz="2000" dirty="0" smtClean="0"/>
              <a:t> , </a:t>
            </a:r>
            <a:r>
              <a:rPr lang="ru-RU" sz="2000" dirty="0" err="1"/>
              <a:t>колоноскопия</a:t>
            </a:r>
            <a:r>
              <a:rPr lang="ru-RU" sz="2000" dirty="0"/>
              <a:t>, внутривенная урография.</a:t>
            </a:r>
          </a:p>
          <a:p>
            <a:pPr algn="just">
              <a:buNone/>
            </a:pPr>
            <a:endParaRPr lang="ru-RU" sz="20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РАК  ЯИЧНИКОВ (С56)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3071810"/>
            <a:ext cx="8215370" cy="1071570"/>
            <a:chOff x="720" y="1392"/>
            <a:chExt cx="4058" cy="480"/>
          </a:xfrm>
          <a:solidFill>
            <a:srgbClr val="333399"/>
          </a:solidFill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4357694"/>
            <a:ext cx="8286808" cy="928694"/>
            <a:chOff x="720" y="1392"/>
            <a:chExt cx="4058" cy="480"/>
          </a:xfrm>
          <a:solidFill>
            <a:srgbClr val="009999"/>
          </a:solidFill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55" y="1736"/>
              <a:ext cx="4018" cy="40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990099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первых двух лет после  завершения лечения – 1 раз  каждые  3 месяца;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142976" y="3214686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третьего года после завершения лечения – 1 раз каждые 4 месяца;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4429132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3357562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85786" y="4500570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335756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пациента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7" name="Group 67"/>
          <p:cNvGrpSpPr>
            <a:grpSpLocks/>
          </p:cNvGrpSpPr>
          <p:nvPr/>
        </p:nvGrpSpPr>
        <p:grpSpPr bwMode="auto">
          <a:xfrm>
            <a:off x="714348" y="5500702"/>
            <a:ext cx="8286808" cy="1000156"/>
            <a:chOff x="720" y="1392"/>
            <a:chExt cx="4058" cy="480"/>
          </a:xfrm>
          <a:solidFill>
            <a:srgbClr val="99CC00"/>
          </a:solidFill>
        </p:grpSpPr>
        <p:sp>
          <p:nvSpPr>
            <p:cNvPr id="2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5572140"/>
            <a:ext cx="792163" cy="85725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928662" y="5715016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85852" y="585789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В последующем,  пожизненно – 1 раз в год.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7290" y="442913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 течение четвертого и пятого года после завершения лечения – каждые 6 месяцев;</a:t>
            </a:r>
          </a:p>
        </p:txBody>
      </p:sp>
      <p:pic>
        <p:nvPicPr>
          <p:cNvPr id="3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ОБЪЕМ ОБСЛЕДОВАНИЯ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85786" y="1214422"/>
            <a:ext cx="8215370" cy="4475180"/>
          </a:xfrm>
          <a:noFill/>
          <a:ln/>
        </p:spPr>
        <p:txBody>
          <a:bodyPr/>
          <a:lstStyle/>
          <a:p>
            <a:pPr algn="just"/>
            <a:r>
              <a:rPr lang="ru-RU" sz="2200" dirty="0"/>
              <a:t>общий анализ крови,</a:t>
            </a:r>
          </a:p>
          <a:p>
            <a:pPr algn="just"/>
            <a:r>
              <a:rPr lang="ru-RU" sz="2200" dirty="0"/>
              <a:t> определение уровня СА-125, </a:t>
            </a:r>
          </a:p>
          <a:p>
            <a:pPr algn="just"/>
            <a:r>
              <a:rPr lang="ru-RU" sz="2200" dirty="0"/>
              <a:t>гинекологическое </a:t>
            </a:r>
            <a:r>
              <a:rPr lang="ru-RU" sz="2200" dirty="0" err="1"/>
              <a:t>ректовагинальное</a:t>
            </a:r>
            <a:r>
              <a:rPr lang="ru-RU" sz="2200" dirty="0"/>
              <a:t> исследование. </a:t>
            </a:r>
          </a:p>
          <a:p>
            <a:pPr algn="just"/>
            <a:r>
              <a:rPr lang="ru-RU" sz="2200" dirty="0"/>
              <a:t>По показаниям выполняются ультразвуковое исследование органов брюшной полости и малого таза, компьютерная или магнитно-резонансная томография, рентгенологическое исследование органов грудной клетки.</a:t>
            </a:r>
          </a:p>
          <a:p>
            <a:pPr algn="just"/>
            <a:r>
              <a:rPr lang="ru-RU" sz="2200" dirty="0"/>
              <a:t> Осмотр молочных желез ежегодно.</a:t>
            </a:r>
          </a:p>
          <a:p>
            <a:pPr algn="just">
              <a:buNone/>
            </a:pPr>
            <a:endParaRPr lang="ru-RU" sz="20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ОПУХОЛИ ГЛОТКИ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ЗЛОКАЧЕСТВЕННЫЕ ОПУХОЛИ РОТОГЛОТКИ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(С01.9, С05.1, 2, С09.0, 1, 9, С10.0, 2, 3)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2786058"/>
            <a:ext cx="8215370" cy="785818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14348" y="3571876"/>
            <a:ext cx="8215370" cy="785818"/>
            <a:chOff x="720" y="1392"/>
            <a:chExt cx="4058" cy="480"/>
          </a:xfrm>
        </p:grpSpPr>
        <p:sp>
          <p:nvSpPr>
            <p:cNvPr id="5183" name="AutoShape 6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5" name="AutoShape 6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6" name="AutoShape 6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14348" y="4429132"/>
            <a:ext cx="8215370" cy="785818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008000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36933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первого года – каждый 1 месяц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2857496"/>
            <a:ext cx="7429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7463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второго года – каждые 2 месяца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white">
          <a:xfrm>
            <a:off x="1214414" y="3714752"/>
            <a:ext cx="7500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35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С третьего по пятый год – каждые 6 месяцев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4357694"/>
            <a:ext cx="792163" cy="857256"/>
          </a:xfrm>
          <a:prstGeom prst="rect">
            <a:avLst/>
          </a:prstGeom>
          <a:noFill/>
        </p:spPr>
      </p:pic>
      <p:pic>
        <p:nvPicPr>
          <p:cNvPr id="5202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571876"/>
            <a:ext cx="792163" cy="949325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714620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14348" y="4429132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285749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white">
          <a:xfrm>
            <a:off x="714348" y="3714752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больными: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14414" y="45720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После пяти лет -  каждые 12 месяцев</a:t>
            </a:r>
          </a:p>
        </p:txBody>
      </p:sp>
      <p:pic>
        <p:nvPicPr>
          <p:cNvPr id="3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РАК ПРЕДСТАТЕЛЬНОЙ ЖЕЛЕЗЫ (С61)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3714752"/>
            <a:ext cx="8215370" cy="1071570"/>
            <a:chOff x="720" y="1392"/>
            <a:chExt cx="4058" cy="480"/>
          </a:xfrm>
          <a:solidFill>
            <a:srgbClr val="FF99CC"/>
          </a:solidFill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4929198"/>
            <a:ext cx="8286808" cy="1071570"/>
            <a:chOff x="720" y="1392"/>
            <a:chExt cx="4058" cy="480"/>
          </a:xfrm>
          <a:solidFill>
            <a:srgbClr val="333399"/>
          </a:solidFill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2786058"/>
            <a:ext cx="8215370" cy="785818"/>
            <a:chOff x="720" y="1392"/>
            <a:chExt cx="4058" cy="480"/>
          </a:xfrm>
          <a:solidFill>
            <a:srgbClr val="008080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071538" y="2857496"/>
            <a:ext cx="7500990" cy="64633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</a:rPr>
              <a:t>Исследования выполняются через 3, 6 и 12 мес. после лечения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4000504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До  трех лет после лечения исследования выполняются каждые 6 месяцев: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71472" y="4929198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786190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786058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85786" y="5072074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85786" y="2857496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385762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57290" y="514351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В  последующем  1 раз в год.</a:t>
            </a:r>
          </a:p>
        </p:txBody>
      </p:sp>
      <p:pic>
        <p:nvPicPr>
          <p:cNvPr id="26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857224" y="114298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После радикального лечения (радикальная </a:t>
            </a:r>
            <a:r>
              <a:rPr lang="ru-RU" b="1" dirty="0" err="1"/>
              <a:t>простатэктомия</a:t>
            </a:r>
            <a:r>
              <a:rPr lang="ru-RU" b="1" dirty="0"/>
              <a:t>, дистанционная лучевая терапия). У бессимптомных пациентов рекомендуется сбор специфического анамнеза, определение уровня ПСА и пальцевое ректальное исследование.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РАК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ПРЕДСТАТЕЛЬНОЙ ЖЕЛЕЗЫ (С6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black">
          <a:noFill/>
          <a:ln/>
        </p:spPr>
        <p:txBody>
          <a:bodyPr/>
          <a:lstStyle/>
          <a:p>
            <a:pPr algn="just">
              <a:buNone/>
            </a:pPr>
            <a:r>
              <a:rPr lang="ru-RU" sz="2000" b="1" dirty="0"/>
              <a:t>Наблюдение при применении гормонального лечения</a:t>
            </a:r>
          </a:p>
          <a:p>
            <a:pPr marL="0" indent="0" algn="just">
              <a:buNone/>
            </a:pPr>
            <a:r>
              <a:rPr lang="ru-RU" sz="2000" dirty="0"/>
              <a:t>Эффект лечения должен быть оценен через 3 </a:t>
            </a:r>
            <a:r>
              <a:rPr lang="ru-RU" sz="2000" dirty="0" err="1"/>
              <a:t>мес</a:t>
            </a:r>
            <a:r>
              <a:rPr lang="ru-RU" sz="2000" dirty="0"/>
              <a:t> после начала гормонотерапии. Обследование должно включать </a:t>
            </a:r>
            <a:r>
              <a:rPr lang="ru-RU" sz="2000" dirty="0" err="1"/>
              <a:t>физикальное</a:t>
            </a:r>
            <a:r>
              <a:rPr lang="ru-RU" sz="2000" dirty="0"/>
              <a:t>, пальцевое ректальное исследование и измерение уровня ПСА. Схема наблюдения должна быть индивидуализирована с учетом симптоматики заболевания, факторов прогноза и используемым лечением.</a:t>
            </a:r>
          </a:p>
          <a:p>
            <a:pPr marL="0" indent="0" algn="just">
              <a:buNone/>
            </a:pPr>
            <a:r>
              <a:rPr lang="ru-RU" sz="2000" b="1" dirty="0"/>
              <a:t>У пациентов без отдаленных метастазов и хорошим эффектом лечения наблюдение </a:t>
            </a:r>
            <a:r>
              <a:rPr lang="ru-RU" sz="2000" dirty="0"/>
              <a:t>рекомендуется проводить каждые 6 мес. Обследование должно включать как минимум выяснение специфического анамнеза, пальцевое ректальное исследование и определение уровня ПСА с целью оценки эффекта лечения и учета возможных побочных эффектов.</a:t>
            </a:r>
          </a:p>
          <a:p>
            <a:pPr marL="0" indent="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b="1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РАК ЩИТОВИДНОЙ ЖЕЛЕЗЫ (С73)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3214686"/>
            <a:ext cx="8286808" cy="1071570"/>
            <a:chOff x="720" y="1392"/>
            <a:chExt cx="4058" cy="480"/>
          </a:xfrm>
          <a:solidFill>
            <a:srgbClr val="FF99CC"/>
          </a:solidFill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14348" y="4643446"/>
            <a:ext cx="8286808" cy="1071570"/>
            <a:chOff x="720" y="1392"/>
            <a:chExt cx="4058" cy="480"/>
          </a:xfrm>
          <a:solidFill>
            <a:srgbClr val="333399"/>
          </a:solidFill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14348" y="1928802"/>
            <a:ext cx="8215370" cy="1000132"/>
            <a:chOff x="720" y="1392"/>
            <a:chExt cx="4058" cy="480"/>
          </a:xfrm>
          <a:solidFill>
            <a:srgbClr val="008080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071538" y="2071678"/>
            <a:ext cx="7500990" cy="64633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</a:rPr>
              <a:t>анамнез и </a:t>
            </a:r>
            <a:r>
              <a:rPr lang="ru-RU" b="1" dirty="0" err="1">
                <a:solidFill>
                  <a:schemeClr val="bg1"/>
                </a:solidFill>
              </a:rPr>
              <a:t>физикальное</a:t>
            </a:r>
            <a:r>
              <a:rPr lang="ru-RU" b="1" dirty="0">
                <a:solidFill>
                  <a:schemeClr val="bg1"/>
                </a:solidFill>
              </a:rPr>
              <a:t> обследование – каждые три месяца на первом году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357290" y="3357562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последующих трех лет после лечения исследования выполняются каждые 6 месяцев;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4572008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3143248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1928802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642910" y="4643446"/>
            <a:ext cx="666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328612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14414" y="478632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В  последующем  1 раз в год.</a:t>
            </a:r>
          </a:p>
        </p:txBody>
      </p:sp>
      <p:pic>
        <p:nvPicPr>
          <p:cNvPr id="26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857224" y="114298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После завершения лечения контрольное обследование больных проводится в следующие сроки: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357166"/>
            <a:ext cx="7050107" cy="838200"/>
          </a:xfrm>
        </p:spPr>
        <p:txBody>
          <a:bodyPr/>
          <a:lstStyle/>
          <a:p>
            <a:pPr algn="ctr"/>
            <a:r>
              <a:rPr lang="ru-RU" sz="2800" cap="all" dirty="0">
                <a:solidFill>
                  <a:schemeClr val="accent6">
                    <a:lumMod val="75000"/>
                  </a:schemeClr>
                </a:solidFill>
              </a:rPr>
              <a:t>ОБЪЕМ ОБСЛЕДОВАНИЯ</a:t>
            </a:r>
            <a:endParaRPr lang="en-US" sz="2800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142873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285860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/>
              <a:t>лабораторные анализы в том же объеме, как и перед началом лечения, и рентгенологическое исследование органов грудной клетки – через 6, 12 и 24 месяца, затем при клинической необходимости (возврат болезни);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компьютерное </a:t>
            </a:r>
            <a:r>
              <a:rPr lang="ru-RU" sz="2000" dirty="0" err="1"/>
              <a:t>томографическое</a:t>
            </a:r>
            <a:r>
              <a:rPr lang="ru-RU" sz="2000" dirty="0"/>
              <a:t> исследование и </a:t>
            </a:r>
            <a:r>
              <a:rPr lang="ru-RU" sz="2000" dirty="0" err="1"/>
              <a:t>сцинтиграфия</a:t>
            </a:r>
            <a:r>
              <a:rPr lang="ru-RU" sz="2000" dirty="0"/>
              <a:t> с галлием – через 3 месяца для подтверждения ремиссии; дальнейшее регулярное компьютерное </a:t>
            </a:r>
            <a:r>
              <a:rPr lang="ru-RU" sz="2000" dirty="0" err="1"/>
              <a:t>томографическое</a:t>
            </a:r>
            <a:r>
              <a:rPr lang="ru-RU" sz="2000" dirty="0"/>
              <a:t> исследование не рекомендуется, за исключением случаев наличия </a:t>
            </a:r>
            <a:r>
              <a:rPr lang="ru-RU" sz="2000" dirty="0" err="1"/>
              <a:t>резидуальной</a:t>
            </a:r>
            <a:r>
              <a:rPr lang="ru-RU" sz="2000" dirty="0"/>
              <a:t> опухоли;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исследование функции щитовидной железы у больных, которым проводилось облучение шеи – через 12 и 24 месяца, и в дальнейшем раз в пять лет;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при облучении </a:t>
            </a:r>
            <a:r>
              <a:rPr lang="ru-RU" sz="2000" dirty="0" err="1"/>
              <a:t>лимфоколлекторов</a:t>
            </a:r>
            <a:r>
              <a:rPr lang="ru-RU" sz="2000" dirty="0"/>
              <a:t>, расположенных выше диафрагмы, женщинам, в </a:t>
            </a:r>
            <a:r>
              <a:rPr lang="ru-RU" sz="2000" dirty="0" err="1"/>
              <a:t>пременопаузальном</a:t>
            </a:r>
            <a:r>
              <a:rPr lang="ru-RU" sz="2000" dirty="0"/>
              <a:t> периоде, особенно в возрасте до 25 лет – должен проводиться скрининг на индуцированный рак молочной железы клинически, а после 40-50 лет – выполняться маммография.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utterfli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00FF99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52400"/>
            <a:ext cx="7121545" cy="838200"/>
          </a:xfrm>
        </p:spPr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Методы обследования</a:t>
            </a:r>
            <a:endParaRPr lang="en-US" cap="al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54150"/>
            <a:ext cx="7710517" cy="4760932"/>
          </a:xfrm>
          <a:noFill/>
          <a:ln/>
        </p:spPr>
        <p:txBody>
          <a:bodyPr/>
          <a:lstStyle/>
          <a:p>
            <a:pPr algn="just"/>
            <a:r>
              <a:rPr lang="ru-RU" sz="2200" dirty="0"/>
              <a:t>пальпация подчелюстной области и шеи, </a:t>
            </a:r>
          </a:p>
          <a:p>
            <a:pPr algn="just"/>
            <a:r>
              <a:rPr lang="ru-RU" sz="2200" dirty="0" err="1"/>
              <a:t>орофарингоскопия</a:t>
            </a:r>
            <a:r>
              <a:rPr lang="ru-RU" sz="2200" dirty="0"/>
              <a:t>, </a:t>
            </a:r>
          </a:p>
          <a:p>
            <a:pPr algn="just"/>
            <a:r>
              <a:rPr lang="ru-RU" sz="2200" dirty="0"/>
              <a:t>передняя и задняя риноскопия, </a:t>
            </a:r>
          </a:p>
          <a:p>
            <a:pPr algn="just"/>
            <a:r>
              <a:rPr lang="ru-RU" sz="2200" dirty="0"/>
              <a:t>(при подозрении на наличие </a:t>
            </a:r>
            <a:r>
              <a:rPr lang="ru-RU" sz="2200" dirty="0" err="1"/>
              <a:t>непальпируемых</a:t>
            </a:r>
            <a:r>
              <a:rPr lang="ru-RU" sz="2200" dirty="0"/>
              <a:t> метастазов – УЗИ шеи), </a:t>
            </a:r>
          </a:p>
          <a:p>
            <a:pPr algn="just"/>
            <a:r>
              <a:rPr lang="ru-RU" sz="2200" dirty="0" err="1"/>
              <a:t>эзофагогастро</a:t>
            </a:r>
            <a:r>
              <a:rPr lang="ru-RU" sz="2200" dirty="0"/>
              <a:t>- и бронхоскопия (при наличии жалоб), </a:t>
            </a:r>
          </a:p>
          <a:p>
            <a:pPr algn="just"/>
            <a:r>
              <a:rPr lang="ru-RU" sz="2200" dirty="0"/>
              <a:t>рентгенологическое исследование органов грудной клетки (каждые 6 мес.), </a:t>
            </a:r>
          </a:p>
          <a:p>
            <a:pPr algn="just"/>
            <a:r>
              <a:rPr lang="ru-RU" sz="2200" dirty="0"/>
              <a:t>уровень ТТГ каждые 12 мес. (после облучения шеи).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ЗЛОКАЧЕСТВЕННЫЕ ОПУХОЛИ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НОСОГЛОТКИ (С11)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2786058"/>
            <a:ext cx="8215370" cy="785818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14348" y="3643314"/>
            <a:ext cx="8215370" cy="785818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первого года после завершения лечения – каждые 3 месяца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2857496"/>
            <a:ext cx="7429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второго года – каждые 4 месяца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571876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714620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642910" y="3643314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285749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больными: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714348" y="4500570"/>
            <a:ext cx="8215370" cy="785818"/>
            <a:chOff x="720" y="1392"/>
            <a:chExt cx="4058" cy="459"/>
          </a:xfrm>
          <a:solidFill>
            <a:srgbClr val="003399"/>
          </a:solidFill>
        </p:grpSpPr>
        <p:sp>
          <p:nvSpPr>
            <p:cNvPr id="44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4500570"/>
            <a:ext cx="792163" cy="85725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214414" y="378619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С третьего по пятый годы - один раз каждые 6 месяцев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5786" y="457200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14414" y="45720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После пяти лет - один раз каждые 12 месяцев</a:t>
            </a:r>
          </a:p>
        </p:txBody>
      </p:sp>
      <p:pic>
        <p:nvPicPr>
          <p:cNvPr id="32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Методы обследования</a:t>
            </a:r>
            <a:endParaRPr lang="en-US" cap="al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54150"/>
            <a:ext cx="7710517" cy="5118122"/>
          </a:xfrm>
          <a:noFill/>
          <a:ln/>
        </p:spPr>
        <p:txBody>
          <a:bodyPr/>
          <a:lstStyle/>
          <a:p>
            <a:pPr algn="just"/>
            <a:r>
              <a:rPr lang="ru-RU" sz="2000" dirty="0" err="1"/>
              <a:t>пальпаторное</a:t>
            </a:r>
            <a:r>
              <a:rPr lang="ru-RU" sz="2000" dirty="0"/>
              <a:t> обследование подчелюстной области и шеи − при каждом посещении; </a:t>
            </a:r>
          </a:p>
          <a:p>
            <a:pPr algn="just"/>
            <a:r>
              <a:rPr lang="ru-RU" sz="2000" dirty="0"/>
              <a:t>передняя и задняя риноскопия, </a:t>
            </a:r>
            <a:r>
              <a:rPr lang="ru-RU" sz="2000" dirty="0" err="1"/>
              <a:t>орофарингоскопия</a:t>
            </a:r>
            <a:r>
              <a:rPr lang="ru-RU" sz="2000" dirty="0"/>
              <a:t>, ларингоскопия – при каждом посещении; </a:t>
            </a:r>
          </a:p>
          <a:p>
            <a:pPr algn="just"/>
            <a:r>
              <a:rPr lang="ru-RU" sz="2000" dirty="0"/>
              <a:t>УЗИ шеи (при подозрении на наличие </a:t>
            </a:r>
            <a:r>
              <a:rPr lang="ru-RU" sz="2000" dirty="0" err="1"/>
              <a:t>непальпируемых</a:t>
            </a:r>
            <a:r>
              <a:rPr lang="ru-RU" sz="2000" dirty="0"/>
              <a:t> метастазов); </a:t>
            </a:r>
          </a:p>
          <a:p>
            <a:pPr algn="just"/>
            <a:r>
              <a:rPr lang="ru-RU" sz="2000" dirty="0"/>
              <a:t>рентгенологическое исследование органов грудной клетки –один раз в 6 мес.; </a:t>
            </a:r>
          </a:p>
          <a:p>
            <a:pPr algn="just"/>
            <a:r>
              <a:rPr lang="ru-RU" sz="2000" dirty="0"/>
              <a:t>уровень ТТГ каждые 6-12 мес. (после облучения шеи).</a:t>
            </a:r>
          </a:p>
          <a:p>
            <a:pPr algn="just">
              <a:buNone/>
            </a:pPr>
            <a:endParaRPr lang="en-US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39118" cy="8382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ЗЛОКАЧЕСТВЕННЫЕ ОПУХОЛИ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ГОРТАНОГЛОТКИ (С12, С13)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14348" y="2786058"/>
            <a:ext cx="8215370" cy="785818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14348" y="3643314"/>
            <a:ext cx="8215370" cy="785818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714348" y="2000240"/>
            <a:ext cx="8215370" cy="785818"/>
            <a:chOff x="720" y="1392"/>
            <a:chExt cx="4058" cy="480"/>
          </a:xfrm>
          <a:solidFill>
            <a:srgbClr val="666699"/>
          </a:solidFill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1142976" y="2071678"/>
            <a:ext cx="7500990" cy="646331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первого  года после завершения лечения - ежемесячно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  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1285852" y="2857496"/>
            <a:ext cx="7429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9388" algn="just">
              <a:spcBef>
                <a:spcPct val="50000"/>
              </a:spcBef>
              <a:buClr>
                <a:schemeClr val="tx1"/>
              </a:buClr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В течение второго года -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каждые 4 месяца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3571876"/>
            <a:ext cx="792163" cy="857256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714620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596" y="2000240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714348" y="3643314"/>
            <a:ext cx="52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714348" y="2071678"/>
            <a:ext cx="381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785786" y="285749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ltGray">
          <a:xfrm>
            <a:off x="928662" y="1214422"/>
            <a:ext cx="7858180" cy="8309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Диспансерное наблюдение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излеченными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пациента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ми: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714348" y="4572008"/>
            <a:ext cx="8215370" cy="785818"/>
            <a:chOff x="720" y="1392"/>
            <a:chExt cx="4058" cy="459"/>
          </a:xfrm>
          <a:solidFill>
            <a:srgbClr val="008080"/>
          </a:solidFill>
        </p:grpSpPr>
        <p:sp>
          <p:nvSpPr>
            <p:cNvPr id="44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0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00034" y="4500570"/>
            <a:ext cx="792163" cy="85725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285852" y="378619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b="1" dirty="0">
                <a:solidFill>
                  <a:schemeClr val="bg1"/>
                </a:solidFill>
              </a:rPr>
              <a:t>С третьего по пятый годы - один раз каждые 6 месяцев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5786" y="457200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85852" y="471488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b="1" dirty="0">
                <a:solidFill>
                  <a:schemeClr val="bg1"/>
                </a:solidFill>
              </a:rPr>
              <a:t>После пяти лет - один раз каждые 12 месяцев</a:t>
            </a:r>
          </a:p>
        </p:txBody>
      </p:sp>
      <p:pic>
        <p:nvPicPr>
          <p:cNvPr id="32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>
                <a:solidFill>
                  <a:schemeClr val="accent2">
                    <a:lumMod val="75000"/>
                  </a:schemeClr>
                </a:solidFill>
              </a:rPr>
              <a:t>Методы обследования</a:t>
            </a:r>
            <a:endParaRPr lang="en-US" cap="al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54150"/>
            <a:ext cx="7710517" cy="5118122"/>
          </a:xfrm>
          <a:noFill/>
          <a:ln/>
        </p:spPr>
        <p:txBody>
          <a:bodyPr/>
          <a:lstStyle/>
          <a:p>
            <a:pPr algn="just"/>
            <a:r>
              <a:rPr lang="ru-RU" sz="2200" dirty="0"/>
              <a:t>пальпация подчелюстной области и шеи, </a:t>
            </a:r>
          </a:p>
          <a:p>
            <a:pPr algn="just"/>
            <a:r>
              <a:rPr lang="ru-RU" sz="2200" dirty="0" err="1"/>
              <a:t>орофарингоскопия</a:t>
            </a:r>
            <a:r>
              <a:rPr lang="ru-RU" sz="2200" dirty="0"/>
              <a:t>, ларингоскопия, </a:t>
            </a:r>
          </a:p>
          <a:p>
            <a:pPr algn="just"/>
            <a:r>
              <a:rPr lang="ru-RU" sz="2200" dirty="0"/>
              <a:t>передняя и задняя риноскопия, </a:t>
            </a:r>
          </a:p>
          <a:p>
            <a:pPr algn="just"/>
            <a:r>
              <a:rPr lang="ru-RU" sz="2200" dirty="0"/>
              <a:t>УЗИ шеи (при подозрении на наличие </a:t>
            </a:r>
            <a:r>
              <a:rPr lang="ru-RU" sz="2200" dirty="0" err="1"/>
              <a:t>непальпируемых</a:t>
            </a:r>
            <a:r>
              <a:rPr lang="ru-RU" sz="2200" dirty="0"/>
              <a:t> метастазов), </a:t>
            </a:r>
          </a:p>
          <a:p>
            <a:pPr algn="just"/>
            <a:r>
              <a:rPr lang="ru-RU" sz="2200" dirty="0" err="1"/>
              <a:t>эзофагогастро</a:t>
            </a:r>
            <a:r>
              <a:rPr lang="ru-RU" sz="2200" dirty="0"/>
              <a:t>- и бронхоскопия (при наличии жалоб), </a:t>
            </a:r>
          </a:p>
          <a:p>
            <a:pPr algn="just"/>
            <a:r>
              <a:rPr lang="ru-RU" sz="2200" dirty="0"/>
              <a:t>рентгенологическое исследование органов грудной клетки (каждые 12 мес.), </a:t>
            </a:r>
          </a:p>
          <a:p>
            <a:pPr algn="just"/>
            <a:r>
              <a:rPr lang="ru-RU" sz="2200" dirty="0"/>
              <a:t>уровень ТТГ каждые 6-12 мес. (после облучения шеи).</a:t>
            </a:r>
          </a:p>
          <a:p>
            <a:pPr algn="just">
              <a:buNone/>
            </a:pPr>
            <a:endParaRPr lang="en-US" sz="2000" dirty="0"/>
          </a:p>
        </p:txBody>
      </p:sp>
      <p:pic>
        <p:nvPicPr>
          <p:cNvPr id="4" name="Picture 10" descr="G:\2010-02-09\логотип прозрачный фон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1108468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_Korp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Med_Korp</Template>
  <TotalTime>2551</TotalTime>
  <Words>2627</Words>
  <Application>Microsoft Office PowerPoint</Application>
  <PresentationFormat>Экран (4:3)</PresentationFormat>
  <Paragraphs>377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MyriadPro-Regular</vt:lpstr>
      <vt:lpstr>SymbolMT</vt:lpstr>
      <vt:lpstr>Times New Roman</vt:lpstr>
      <vt:lpstr>TimesNewRomanPSMT</vt:lpstr>
      <vt:lpstr>Wingdings</vt:lpstr>
      <vt:lpstr>Med_Korp</vt:lpstr>
      <vt:lpstr>Основные принципы диспансеризации пациентов 3 клинической группы </vt:lpstr>
      <vt:lpstr>РАК ГУБЫ И СЛИЗИСТОЙ ОБОЛОЧКИ  ПОЛОСТИ РТА  (С00-С06) </vt:lpstr>
      <vt:lpstr>Методы обследования</vt:lpstr>
      <vt:lpstr>ОПУХОЛИ ГЛОТКИ ЗЛОКАЧЕСТВЕННЫЕ ОПУХОЛИ РОТОГЛОТКИ  (С01.9, С05.1, 2, С09.0, 1, 9, С10.0, 2, 3)</vt:lpstr>
      <vt:lpstr>Методы обследования</vt:lpstr>
      <vt:lpstr>ЗЛОКАЧЕСТВЕННЫЕ ОПУХОЛИ  НОСОГЛОТКИ (С11)</vt:lpstr>
      <vt:lpstr>Методы обследования</vt:lpstr>
      <vt:lpstr>ЗЛОКАЧЕСТВЕННЫЕ ОПУХОЛИ  ГОРТАНОГЛОТКИ (С12, С13)</vt:lpstr>
      <vt:lpstr>Методы обследования</vt:lpstr>
      <vt:lpstr>РАК ГОРТАНИ (С32.0)</vt:lpstr>
      <vt:lpstr>Методы обследования</vt:lpstr>
      <vt:lpstr>РАК ПИЩЕВОДА (С15)</vt:lpstr>
      <vt:lpstr>РАК ЖЕЛУДКА (С16)</vt:lpstr>
      <vt:lpstr>Объем наблюдения</vt:lpstr>
      <vt:lpstr>РАК ОБОДОЧНОЙ КИШКИ  (С18.0 – с18.9)</vt:lpstr>
      <vt:lpstr>Объем наблюдения</vt:lpstr>
      <vt:lpstr>РАК РЕКТОСИГМОИДНОГО СОЕДНИНЕНИЯ  (С19)</vt:lpstr>
      <vt:lpstr>Объем обследования</vt:lpstr>
      <vt:lpstr>РАК ПРЯМОЙ КИШКИ  (С20)</vt:lpstr>
      <vt:lpstr>Объем обследования</vt:lpstr>
      <vt:lpstr>РАК ПЕЧЕНИ И ВНУТРИПЕЧЕНОЧНЫХ ЖЕЛЧНЫХ ПРОТОКОВ (С22)</vt:lpstr>
      <vt:lpstr>Объем наблюдения</vt:lpstr>
      <vt:lpstr>РАК ПОДЖЕЛУДОЧНОЙ ЖЕЛЕЗЫ  (С 25.0)</vt:lpstr>
      <vt:lpstr>Объем обследования</vt:lpstr>
      <vt:lpstr>РАК ЛЕГКОГО (С34)</vt:lpstr>
      <vt:lpstr>ЗЛОКАЧЕСТВЕННЫЕ ОПУХОЛИ МЯГКИХ ТКАНЕЙ  (С47 – 49, С38.1 – С38.3)</vt:lpstr>
      <vt:lpstr>Объем обследования</vt:lpstr>
      <vt:lpstr>МЕЛАНОМА КОЖИ  (С43, С51.0, С60.9, С63.2)</vt:lpstr>
      <vt:lpstr>МЕЛАНОМА КОЖИ  (С43, С51.0, С60.9, С63.2)</vt:lpstr>
      <vt:lpstr>РАК КОЖИ (С44.0, С44.9, С63.2)</vt:lpstr>
      <vt:lpstr>МЕТОДЫ ОБСЛЕДОВАНИЯ</vt:lpstr>
      <vt:lpstr>РАК МОЛОЧНОЙ ЖЕЛЕЗЫ (С50) </vt:lpstr>
      <vt:lpstr>МЕТОДЫ ОБСЛЕДОВАНИЯ</vt:lpstr>
      <vt:lpstr>РАК  ШЕЙКИ МАТКИ (С53)</vt:lpstr>
      <vt:lpstr>ОБЪЕМ ОБСЛЕДОВАНИЯ</vt:lpstr>
      <vt:lpstr>РАК  ТЕЛА МАТКИ (С54)</vt:lpstr>
      <vt:lpstr>ОБЪЕМ ОБСЛЕДОВАНИЯ</vt:lpstr>
      <vt:lpstr>РАК  ЯИЧНИКОВ (С56)</vt:lpstr>
      <vt:lpstr>ОБЪЕМ ОБСЛЕДОВАНИЯ</vt:lpstr>
      <vt:lpstr>РАК ПРЕДСТАТЕЛЬНОЙ ЖЕЛЕЗЫ (С61)</vt:lpstr>
      <vt:lpstr>РАК  ПРЕДСТАТЕЛЬНОЙ ЖЕЛЕЗЫ (С61) </vt:lpstr>
      <vt:lpstr>РАК ЩИТОВИДНОЙ ЖЕЛЕЗЫ (С73)</vt:lpstr>
      <vt:lpstr>ОБЪЕМ ОБСЛЕДОВАНИЯ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Ichernykh</dc:creator>
  <dc:description>http://rusderm.ru - Ñïðàâî÷íèê äåðìàòîâåíåðîëîãà, ïðåçåíòàöèè è øàáëîíû PowerPoint, ìåäèöèíñêàÿ ëèòåðàòóðà</dc:description>
  <cp:lastModifiedBy>Поликлиника каб. 201</cp:lastModifiedBy>
  <cp:revision>245</cp:revision>
  <dcterms:created xsi:type="dcterms:W3CDTF">2015-02-05T11:02:03Z</dcterms:created>
  <dcterms:modified xsi:type="dcterms:W3CDTF">2023-06-14T06:12:06Z</dcterms:modified>
</cp:coreProperties>
</file>