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72" r:id="rId8"/>
    <p:sldId id="262" r:id="rId9"/>
    <p:sldId id="264" r:id="rId10"/>
    <p:sldId id="266" r:id="rId11"/>
    <p:sldId id="263" r:id="rId12"/>
    <p:sldId id="265" r:id="rId13"/>
    <p:sldId id="267" r:id="rId14"/>
    <p:sldId id="268" r:id="rId15"/>
    <p:sldId id="269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1D4"/>
    <a:srgbClr val="F9E2CF"/>
    <a:srgbClr val="F5CCB5"/>
    <a:srgbClr val="E1D3F1"/>
    <a:srgbClr val="F9D0B9"/>
    <a:srgbClr val="6699FF"/>
    <a:srgbClr val="E626D8"/>
    <a:srgbClr val="C5C9C5"/>
    <a:srgbClr val="E9B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AE2B-8345-4BE0-85FD-70F65C1482B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6402-F911-4E4A-9F51-037E2B4FB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6402-F911-4E4A-9F51-037E2B4FB1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1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8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2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6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3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2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3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9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6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7386-3AC9-4359-A630-0DA5B568BCB9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692696"/>
            <a:ext cx="20669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0" y="2308595"/>
            <a:ext cx="1762814" cy="4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836712"/>
            <a:ext cx="676875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96752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Вакцинопрофилактика гриппа 2025-2026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5"/>
            <a:ext cx="3594917" cy="316840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99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32656"/>
            <a:ext cx="20669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2814" y="9711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Виды вакцин против гриппа: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3" y="2386918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3121" y="5373216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Расщепленные (сплит вакцины):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инактивированные вирусные частицы в «разобранном» виде, содержат как поверхностные (изменчивые), так и внутренние (более консервативные) антигены.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4558" y="5820651"/>
            <a:ext cx="3139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Инактивированные субъединичные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: содержат только поверхностные антигены вируса гриппа, а именно гемагглютинин и нейраминидазу.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61EB07-B13A-4995-B442-77D3ABB50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5116"/>
            <a:ext cx="9144000" cy="45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0273" y="1772820"/>
            <a:ext cx="3492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вакцинировался и гриппом не болел.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как-то раз привился и после этого сразу слег!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339923" y="4435189"/>
            <a:ext cx="4716524" cy="2088238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3939" y="4478468"/>
            <a:ext cx="45725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Прививки, которые доступны в нашей стране – это неживые вакцины. Они не содержат жизнеспособных вирусов и не могут вызывать инфекционное заболевание. Если вы прививались и заболели ОРВИ – это стечение обстоятельств, не имеющие ничего общего с проведением вакцинации.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грипп — это ОРВИ, но не любая ОРВИ — это грипп!!</a:t>
            </a:r>
            <a:endParaRPr 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0273" y="1772820"/>
            <a:ext cx="3492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 гриппа постоянно мутирует! Прививка бесполезна?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331640" y="4590666"/>
            <a:ext cx="4716524" cy="2088238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6977" y="4657378"/>
            <a:ext cx="45711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/>
                <a:ea typeface="Calibri"/>
              </a:rPr>
              <a:t>Нет, прививка не бесполезна. Каждый год состав вакцины пересматривается и обновляется в соответствии с рекомендациями экспертов ВОЗ. В </a:t>
            </a:r>
            <a:r>
              <a:rPr lang="ru-RU" dirty="0">
                <a:latin typeface="Times New Roman"/>
                <a:ea typeface="Calibri"/>
              </a:rPr>
              <a:t>состав вакцины</a:t>
            </a:r>
            <a:r>
              <a:rPr lang="ru-RU" dirty="0">
                <a:effectLst/>
                <a:latin typeface="Times New Roman"/>
                <a:ea typeface="Calibri"/>
              </a:rPr>
              <a:t> включается набор антигенов (специфических поверхностных белков), актуальных для текущего сезона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1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727" y="-48293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0273" y="1772820"/>
            <a:ext cx="3492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Слышал, что прививки против гриппа не защищают на 100%? Тогда зачем прививаться?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115616" y="4348808"/>
            <a:ext cx="5112568" cy="1923606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59844" y="4333845"/>
            <a:ext cx="442584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Да, эффективность прививки от гриппа составляет 60-80% (нет не одной вакцины со 100% эффективностью, как и лекарственного препарата). Вакцинация значимо сокращает </a:t>
            </a:r>
            <a:r>
              <a:rPr lang="ru-RU" sz="1600" b="1" u="sng" dirty="0">
                <a:effectLst/>
                <a:latin typeface="Times New Roman"/>
                <a:ea typeface="Calibri"/>
                <a:cs typeface="Times New Roman"/>
              </a:rPr>
              <a:t>риски тяжелого течения болезни, а также связанной с гриппом госпитализации и смерти.</a:t>
            </a:r>
            <a:endParaRPr lang="ru-RU" sz="1200" b="1" u="sng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56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2664" y="1902278"/>
            <a:ext cx="3492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вакцина лучшая? Стоит ли прививаться той, что предлагают на работе.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331640" y="4581128"/>
            <a:ext cx="4716524" cy="2088238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9" y="4725144"/>
            <a:ext cx="464451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Выбирайте ту вакцину, которая вам доступна в данный момент.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Любая прививка от гриппа лучше, чем вообще никакой. Все вакцины, которые используются в нашем стране безопасны и эффективны.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3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785770"/>
            <a:ext cx="3654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можно сделать прививку от гриппа, если только что переболел ОРВИ/ангиной/пневмонией?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764555" y="4936324"/>
            <a:ext cx="3816424" cy="1512168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47850" y="4855190"/>
            <a:ext cx="3600399" cy="166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Прививку можно сделать сразу после выздоровления, а также на фоне легких остаточных явлений после перенесенной ОРВИ. Решение о назначении прививки решает Ваш лечащий врач.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59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3802" y="-464463"/>
            <a:ext cx="5184581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22941" y="2501111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427984" y="1484784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8760" y="1569275"/>
            <a:ext cx="3654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«перегружу» ли я свой иммунитет или иммунитет ребенка сделав прививку против гриппа, дифтерии и столбняка?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08380" y="4415397"/>
            <a:ext cx="6327565" cy="2338460"/>
          </a:xfrm>
          <a:prstGeom prst="wedgeRoundRectCallout">
            <a:avLst>
              <a:gd name="adj1" fmla="val -21222"/>
              <a:gd name="adj2" fmla="val 70904"/>
              <a:gd name="adj3" fmla="val 16667"/>
            </a:avLst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1346" y="4409346"/>
            <a:ext cx="5960854" cy="261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Допускается введение нескольких вакцин (исключение – если в инструкции указано обратное (в крайне редких случаях) в один день в разные участки тела, тем самым вы минимизируете количество стрессовых ситуаций при проведении процедуры вакцинации, а также уменьшив количество походов в поликлинику, снижаете риск возможного контакта </a:t>
            </a:r>
            <a:br>
              <a:rPr lang="ru-RU" sz="14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с потенциальными источниками инъекций. </a:t>
            </a:r>
          </a:p>
          <a:p>
            <a:pPr indent="449580" algn="just"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Ежесекундно с дыханием, употреблением пищи, при соприкосновении с предметами обихода человек контактирует с миллиардами антигенов и это не сопоставимо никоем образом с составом вакцин.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Прививки не «нагружает» иммунитет, а стимулирует его!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32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4365104"/>
            <a:ext cx="7560840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играйте в лотерею со своим здоровьем, позаботьтесь о проведении вакцинации против гриппа!</a:t>
            </a:r>
          </a:p>
        </p:txBody>
      </p:sp>
    </p:spTree>
    <p:extLst>
      <p:ext uri="{BB962C8B-B14F-4D97-AF65-F5344CB8AC3E}">
        <p14:creationId xmlns:p14="http://schemas.microsoft.com/office/powerpoint/2010/main" val="350287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6"/>
          <a:stretch/>
        </p:blipFill>
        <p:spPr bwMode="auto">
          <a:xfrm>
            <a:off x="0" y="2809181"/>
            <a:ext cx="9144000" cy="40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966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Актуальность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0761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Грипп продолжает оставаться одним из наиболее опасных инфекционных заболеваний и является одной из самых актуальных медицинских и социально-экономических проблем.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30941"/>
            <a:ext cx="7368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гриппа обусловлена ежегодной высокой заболеваемостью в мире, потенциально тяжелым течением и смертностью,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среди групп риска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29143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данным Всемирной организации здравоохранения ежегодно заболевают гриппом 20-30% детей и 5-10% взрослых, а умирают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от гриппа от 250 тыс. до 500 тыс. человек. 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150175" y="1196752"/>
            <a:ext cx="504056" cy="360040"/>
          </a:xfrm>
          <a:prstGeom prst="chevron">
            <a:avLst/>
          </a:prstGeom>
          <a:solidFill>
            <a:srgbClr val="F9D0B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99FF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187624" y="2099532"/>
            <a:ext cx="504056" cy="360040"/>
          </a:xfrm>
          <a:prstGeom prst="chevron">
            <a:avLst/>
          </a:prstGeom>
          <a:solidFill>
            <a:srgbClr val="F9D0B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99FF"/>
              </a:solidFill>
            </a:endParaRPr>
          </a:p>
        </p:txBody>
      </p:sp>
      <p:sp>
        <p:nvSpPr>
          <p:cNvPr id="12" name="Фигура, имеющая форму буквы L 11"/>
          <p:cNvSpPr/>
          <p:nvPr/>
        </p:nvSpPr>
        <p:spPr>
          <a:xfrm>
            <a:off x="157627" y="5445224"/>
            <a:ext cx="1736326" cy="936104"/>
          </a:xfrm>
          <a:prstGeom prst="corner">
            <a:avLst>
              <a:gd name="adj1" fmla="val 34895"/>
              <a:gd name="adj2" fmla="val 359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гура, имеющая форму буквы L 14"/>
          <p:cNvSpPr/>
          <p:nvPr/>
        </p:nvSpPr>
        <p:spPr>
          <a:xfrm flipH="1" flipV="1">
            <a:off x="1893952" y="3061091"/>
            <a:ext cx="1613513" cy="936104"/>
          </a:xfrm>
          <a:prstGeom prst="corner">
            <a:avLst>
              <a:gd name="adj1" fmla="val 34895"/>
              <a:gd name="adj2" fmla="val 359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9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1916831"/>
            <a:ext cx="9144000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5698" y="3142806"/>
            <a:ext cx="3255669" cy="36450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95060" y="266391"/>
            <a:ext cx="3384376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</a:t>
            </a:r>
          </a:p>
          <a:p>
            <a:pPr algn="ctr"/>
            <a:r>
              <a:rPr lang="ru-RU" sz="36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гриппа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2304" y="214505"/>
            <a:ext cx="3891840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3379" y="332009"/>
            <a:ext cx="3749690" cy="14465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грипп?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093" y="3429000"/>
            <a:ext cx="32582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острое вирусное заболевание, которое вызывает воспаление дыхательных путей и характеризуется быстрым началом и яркой симптоматикой.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 – лишь одна из разновидностей ОРВИ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отличие от других ОРВИ, грипп куда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тяжелое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заболевание, которое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осложнениями.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6217" y="3342264"/>
            <a:ext cx="3151499" cy="32461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 4 типа вируса гриппа: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А, В ,С и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может заразиться тремя из них: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 значимы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(более 100 подтипов)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(представлен 2 линиями Виктория и Ямагата)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03648" y="1988840"/>
            <a:ext cx="1152128" cy="1008112"/>
          </a:xfrm>
          <a:prstGeom prst="downArrow">
            <a:avLst/>
          </a:prstGeom>
          <a:solidFill>
            <a:srgbClr val="C5C9C5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60232" y="1988840"/>
            <a:ext cx="1152128" cy="1152128"/>
          </a:xfrm>
          <a:prstGeom prst="downArrow">
            <a:avLst/>
          </a:prstGeom>
          <a:solidFill>
            <a:srgbClr val="C5C9C5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87468" y="4621264"/>
            <a:ext cx="301272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4610" y="5508552"/>
            <a:ext cx="3779463" cy="116080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57877" y="3645024"/>
            <a:ext cx="329455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05183"/>
            <a:ext cx="5136678" cy="237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609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59" y="2405114"/>
            <a:ext cx="1924741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466" y="71486"/>
            <a:ext cx="513667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Как передается грипп?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462180"/>
            <a:ext cx="1355056" cy="332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7877" y="4621264"/>
            <a:ext cx="380619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близком контакте с инфицированными людьми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7468" y="3784394"/>
            <a:ext cx="3264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разговоре, кашле, чихание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57877" y="5530393"/>
            <a:ext cx="3906411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при контакте с инфицированными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поверхностями, объектами или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предметами личного пользования (посуда, полотенце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5728" y="1028959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Воздушно-капельный путь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11752" y="2121013"/>
            <a:ext cx="201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Контактно-бытовой  путь</a:t>
            </a: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0B1B3E2E-5139-4BAF-9E2D-C316DF73E114}"/>
              </a:ext>
            </a:extLst>
          </p:cNvPr>
          <p:cNvSpPr/>
          <p:nvPr/>
        </p:nvSpPr>
        <p:spPr>
          <a:xfrm>
            <a:off x="-24480" y="65910"/>
            <a:ext cx="3182218" cy="2339204"/>
          </a:xfrm>
          <a:prstGeom prst="cloudCallout">
            <a:avLst>
              <a:gd name="adj1" fmla="val 51145"/>
              <a:gd name="adj2" fmla="val 102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Зараженный гриппом человек начинает выделять вирус еще за 24 часа до появления первых симптомов, а продолжаться этот период может еще на протяжении 5-10 дней.</a:t>
            </a:r>
          </a:p>
        </p:txBody>
      </p:sp>
    </p:spTree>
    <p:extLst>
      <p:ext uri="{BB962C8B-B14F-4D97-AF65-F5344CB8AC3E}">
        <p14:creationId xmlns:p14="http://schemas.microsoft.com/office/powerpoint/2010/main" val="214495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33" y="0"/>
            <a:ext cx="3614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" y="2038955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240" y="342039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Клинические проявления: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942" y="493899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ряде случаев температура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нормализуется, и симптомы проходят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7-10 дней.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с тем грипп может приводить к развитию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осложнений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летальному исходу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особенно у людей из групп высокого риска.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126716" cy="6591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14" y="1148186"/>
            <a:ext cx="1102219" cy="7366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6268" y="2698124"/>
            <a:ext cx="4354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Грипп чаще начинается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остро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резкого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повышением температуры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тела,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озноба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мышечных болей («ломоты во всем теле»), общего недомогания.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сопровождается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кашлем,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болью в горле, светобоязнью, болью в глазах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43" y="4133120"/>
            <a:ext cx="1126716" cy="6591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48" y="6244021"/>
            <a:ext cx="1126716" cy="6591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74" y="4731070"/>
            <a:ext cx="1102219" cy="7366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98" y="2372338"/>
            <a:ext cx="1102219" cy="7366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C4CD47F-F94A-4BED-8251-E3E4712F4002}"/>
              </a:ext>
            </a:extLst>
          </p:cNvPr>
          <p:cNvSpPr/>
          <p:nvPr/>
        </p:nvSpPr>
        <p:spPr>
          <a:xfrm>
            <a:off x="865186" y="1455992"/>
            <a:ext cx="496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Инкубационный период гриппа составляет обычно 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до 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дней, в среднем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дня. </a:t>
            </a:r>
          </a:p>
        </p:txBody>
      </p:sp>
    </p:spTree>
    <p:extLst>
      <p:ext uri="{BB962C8B-B14F-4D97-AF65-F5344CB8AC3E}">
        <p14:creationId xmlns:p14="http://schemas.microsoft.com/office/powerpoint/2010/main" val="226795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3999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434208"/>
            <a:ext cx="4896544" cy="344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 flipH="1">
            <a:off x="1278224" y="1174105"/>
            <a:ext cx="5561516" cy="2880321"/>
          </a:xfrm>
          <a:prstGeom prst="round1Rec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3563888" y="4894428"/>
            <a:ext cx="4753040" cy="1294971"/>
          </a:xfrm>
          <a:prstGeom prst="round1Rec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Грипп может усугубить симптомы других хронических заболеваний.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11287"/>
            <a:ext cx="3458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Осложнения: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4665" y="1280045"/>
            <a:ext cx="5042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Самым частым осложнением гриппа является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бактериальная суперинфекция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состояние, при котором человек заболевает сразу несколькими инфекциями, т.е. к вирусной инфекции присоединяется бактериальная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бактериальные пневмонии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гнойные средние отиты и синуситы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 развитие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бактериального сепсиса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30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77479"/>
            <a:ext cx="9143999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478192"/>
            <a:ext cx="4896544" cy="344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4" y="1363236"/>
            <a:ext cx="3168352" cy="2002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692618"/>
            <a:ext cx="3564396" cy="25989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174105"/>
            <a:ext cx="3456384" cy="23445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60648"/>
            <a:ext cx="3458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Осложнения: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910" y="1210375"/>
            <a:ext cx="3341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Со стороны органов дыхания: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Пневмония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Средний отит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Острый бронхит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Обострение бронхиальной астмы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Риносинусит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«Ложный круп» (опасен затруднением дыхания)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703" y="1456596"/>
            <a:ext cx="281397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Внелегочные: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Сахарный диабет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Миозит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Риски инсульта, инфаркта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Менингит, энцефалит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Синдром Рея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Пиелонефрит.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4499" y="3717032"/>
            <a:ext cx="36724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Риски для плода и новорожденного: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беременности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(особенно на ранних сроках)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Преждевременных родов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Некоторых пороков развития у плода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(дефект нервной трубки и др.)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Мертворождений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Неонатальной смертности.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3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67" y="3927535"/>
            <a:ext cx="4798233" cy="27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 flipH="1">
            <a:off x="4607290" y="636498"/>
            <a:ext cx="4361374" cy="26775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37324" y="619862"/>
            <a:ext cx="4368012" cy="5875298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6671" y="27753"/>
            <a:ext cx="8054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кого в первую очередь важна прививка?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1939" y="736459"/>
            <a:ext cx="4157466" cy="2477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Школьники, дети, посещающие ДДУ;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Учащиеся ССУЗ, ПТУ, ВУЗ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РАБОТНИКИ: торговли и общественного питания; транспортных организаций; сферы бытового обслуживания; УО; культуры и спорта; птицеводческих предприятий и вирусологических лабораторий, занимающиеся диагностикой гриппа и других острых респираторных инфекций, орнитологи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263" y="839483"/>
            <a:ext cx="426473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в возрасте от 6 месяцев до 3 лет;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от 3 лет и взрослые с хроническими заболеваниями: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бронхолегочные (ХОБЛ, БА…..);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сердечно-сосудистые (ИБС, АГ…);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метаболические (включая СД….);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неврологические (инсульт….);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гематологические (анемии ……);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хронические болезни почек (пиелонефриты…), 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печени и ЖКТ (панкреатит, холецистит и  др.)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 с </a:t>
            </a:r>
            <a:r>
              <a:rPr lang="ru-RU" sz="15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иммуносупрессией</a:t>
            </a: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(злокачественные новообразования…..)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 в возрасте старше 65 лет;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Беременные;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Медицинские и фармацевтические работники;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и взрослые, находящиеся в учреждениях с круглосуточным режимом пребывания;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Работники государственных органов, обеспечивающие безопасность государства и жизнедеятельность населения (ЖКХ, энергообеспечения, связи; МЧС; МВД; МО; ГПК; КГБ).</a:t>
            </a:r>
          </a:p>
        </p:txBody>
      </p:sp>
    </p:spTree>
    <p:extLst>
      <p:ext uri="{BB962C8B-B14F-4D97-AF65-F5344CB8AC3E}">
        <p14:creationId xmlns:p14="http://schemas.microsoft.com/office/powerpoint/2010/main" val="114491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1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844824"/>
            <a:ext cx="20669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32655"/>
            <a:ext cx="576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Вакцинация против гриппа: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14743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Вакцинация остается основным методом профилактики </a:t>
            </a:r>
            <a:br>
              <a:rPr lang="ru-RU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гриппа и его осложнений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После введения вакцины в организме человека формируются защитные антитела (период формирования 2-3 недели, сохраняются на протяжении 6-9 месяцев), которые при встрече с вирусом гриппа способны быстро нейтрализовать его и предотвратить развитие тяжелой формы заболевания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26347" y="2934743"/>
            <a:ext cx="5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Вакцинироваться рекомендовано до начала массовой заболеваемости ОРВИ, оптимально в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сентябре-ноябре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Однако если по какой-то причине вы не успели сделать прививку, вакцинация может быть выполнена и в более поздний срок.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869160"/>
            <a:ext cx="4691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Иммунитет, сформированный после вакцинации в прошлом году, не сможет противостоять инфекции в текущем, т.к. состав вакцин ежегодно пересматривается в зависимости от циркулирующих вирусов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трелка углом 6"/>
          <p:cNvSpPr/>
          <p:nvPr/>
        </p:nvSpPr>
        <p:spPr>
          <a:xfrm flipV="1">
            <a:off x="2377853" y="3065156"/>
            <a:ext cx="1138269" cy="1521179"/>
          </a:xfrm>
          <a:prstGeom prst="bentArrow">
            <a:avLst/>
          </a:prstGeom>
          <a:solidFill>
            <a:srgbClr val="F9E2CF"/>
          </a:solidFill>
          <a:ln>
            <a:solidFill>
              <a:srgbClr val="94B1D4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5574414" y="4754853"/>
            <a:ext cx="1205880" cy="1353115"/>
          </a:xfrm>
          <a:prstGeom prst="bentArrow">
            <a:avLst/>
          </a:prstGeom>
          <a:solidFill>
            <a:srgbClr val="F9E2CF"/>
          </a:solidFill>
          <a:ln>
            <a:solidFill>
              <a:srgbClr val="94B1D4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323528" y="4942643"/>
            <a:ext cx="4824536" cy="1744583"/>
          </a:xfrm>
          <a:prstGeom prst="bracePair">
            <a:avLst/>
          </a:prstGeom>
          <a:ln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99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1236</Words>
  <Application>Microsoft Office PowerPoint</Application>
  <PresentationFormat>Экран 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Актуальность </vt:lpstr>
      <vt:lpstr>Презентация PowerPoint</vt:lpstr>
      <vt:lpstr>Как передается грипп?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Фесько О.С.</dc:creator>
  <cp:lastModifiedBy>User</cp:lastModifiedBy>
  <cp:revision>37</cp:revision>
  <cp:lastPrinted>2025-09-01T07:42:35Z</cp:lastPrinted>
  <dcterms:created xsi:type="dcterms:W3CDTF">2025-08-14T04:44:53Z</dcterms:created>
  <dcterms:modified xsi:type="dcterms:W3CDTF">2025-09-01T07:46:06Z</dcterms:modified>
</cp:coreProperties>
</file>