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72" r:id="rId4"/>
    <p:sldId id="262" r:id="rId5"/>
    <p:sldId id="271" r:id="rId6"/>
    <p:sldId id="270" r:id="rId7"/>
    <p:sldId id="264" r:id="rId8"/>
    <p:sldId id="265" r:id="rId9"/>
    <p:sldId id="266" r:id="rId10"/>
    <p:sldId id="273" r:id="rId11"/>
    <p:sldId id="268" r:id="rId12"/>
    <p:sldId id="269" r:id="rId13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4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7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14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43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4730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92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33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4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3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7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6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3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3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2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0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0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1900" y="1955800"/>
            <a:ext cx="9385300" cy="4419599"/>
          </a:xfrm>
        </p:spPr>
        <p:txBody>
          <a:bodyPr>
            <a:normAutofit/>
          </a:bodyPr>
          <a:lstStyle/>
          <a:p>
            <a:pPr algn="ctr"/>
            <a:endParaRPr lang="ru-RU" sz="2400" b="1" dirty="0"/>
          </a:p>
          <a:p>
            <a:pPr algn="ctr"/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ИНТЕРАКТИВНЫЙ ЛЕКТОРИЙ </a:t>
            </a:r>
          </a:p>
          <a:p>
            <a:pPr algn="ctr"/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преступлений против половой свободы и половой неприкосновенности личности </a:t>
            </a:r>
            <a:endParaRPr lang="ru-RU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НЕВОЗВРАТА</a:t>
            </a:r>
          </a:p>
          <a:p>
            <a:pPr algn="r"/>
            <a:endParaRPr lang="ru-RU" sz="16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6" y="276835"/>
            <a:ext cx="2269389" cy="144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00721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1846" y="-1"/>
            <a:ext cx="8390153" cy="7954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поведения в ситуации угрозы сексуального насилия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1846" y="701458"/>
            <a:ext cx="8235666" cy="6025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b="1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есть возможность: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уйти или убежать;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позвать на помощь;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спокойствие (хотя бы внешнее) дышать медленно и глубоко, стараться анализировать ситуацию, а не поддаваться эмоциям;</a:t>
            </a:r>
          </a:p>
          <a:p>
            <a:pPr marL="0" indent="0">
              <a:buNone/>
            </a:pPr>
            <a:r>
              <a:rPr lang="ru-RU" sz="2100" b="1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нет возможности физически противостоять: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найти аргументы, объясняющие почему стоит остановиться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что вы сообщили подруге, родителям, где и с кем находитесь, а они скоро начнут беспокоится;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пообещайте, что вы скоро встритесь в следующий раз;</a:t>
            </a:r>
          </a:p>
          <a:p>
            <a:pPr marL="0" indent="0" algn="just">
              <a:buNone/>
            </a:pPr>
            <a:r>
              <a:rPr lang="ru-RU" sz="2100" b="1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 удается избежать сексуального контакта</a:t>
            </a:r>
            <a:r>
              <a:rPr lang="ru-RU" sz="21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использовать презерватив. Даже если его</a:t>
            </a: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вас нет, это заставит оппонента задуматься о безопасности.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01846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3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4249" y="0"/>
            <a:ext cx="7757751" cy="964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подверглись действиям против половой свободы и неприкосновенности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4249" y="1177447"/>
            <a:ext cx="7628315" cy="5583476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бояться!!! Ты ни в чем не виноват!!!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молчать!! Говори о насилии, которое испытываешь или наблюдаешь!!!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Срочно обратиться </a:t>
            </a:r>
            <a:r>
              <a:rPr lang="ru-RU" sz="2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врачу в медицинское учреждения  для оказания медицинской, психологической помощи,  это даст возможность избежать возникновения последствий (нежелательная беременность, ИППП).</a:t>
            </a:r>
            <a:r>
              <a:rPr lang="ru-RU" sz="26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sz="26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 </a:t>
            </a:r>
            <a:r>
              <a:rPr lang="ru-RU" sz="2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происшедшем родителям или взрослым, которым ты доверяешь.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</a:t>
            </a:r>
            <a:r>
              <a:rPr lang="ru-RU" sz="2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милицию как самостоятельно, так и при поддержке взрослых или родителей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3424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63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3796" y="0"/>
            <a:ext cx="7958203" cy="10271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ДЕТЯМ, ПОСТРАДАВШИМ ОТ НАСИЛИЯ И ЖЕСТОКОГО ОБРАЩЕНИЯ,</a:t>
            </a:r>
            <a:br>
              <a:rPr lang="ru-RU" sz="27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ДЕТЯМ – СВИДЕТЕЛЯМ ОБРАЩЕНИЯ</a:t>
            </a:r>
            <a:br>
              <a:rPr lang="ru-RU" sz="27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8387" y="1315232"/>
            <a:ext cx="7753612" cy="554276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ЛИНИЯ ДЛЯ ПОСТАДАВШИХ ОТ НАСИЛИЯ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+375 29 610 - 83 - 55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круглосуточно/анонимно/бесплатно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– КОНСУЛЬТИРОВАНИЕ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800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Информационная, психологическая, правовая поддержка детям, пострадавшим от насилия в интернете, а так же родителям и другим свидетелям</a:t>
            </a:r>
            <a:endParaRPr lang="ru-RU" sz="68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KIDS</a:t>
            </a:r>
            <a:r>
              <a:rPr lang="ru-RU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POMOGUT</a:t>
            </a:r>
            <a:r>
              <a:rPr lang="ru-RU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телефонная линия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(801) 100 - 16 -11</a:t>
            </a:r>
          </a:p>
          <a:p>
            <a:pPr marL="0" indent="0" algn="ctr">
              <a:buNone/>
            </a:pP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«Телефон доверия» 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и подростков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dirty="0">
                <a:solidFill>
                  <a:schemeClr val="accent3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(017) 263 - 03 - 03</a:t>
            </a:r>
            <a:endParaRPr lang="ru-RU" sz="8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42337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431" y="132346"/>
            <a:ext cx="7836569" cy="125128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Понятия «половая свобода» и</a:t>
            </a:r>
            <a:b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«половая неприкосновенность»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432" y="1467854"/>
            <a:ext cx="7696868" cy="519764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определению Конституции РБ, статья 25: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Половая свобода  </a:t>
            </a:r>
            <a:r>
              <a:rPr lang="ru-RU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свобода сексуального самоопределения человека, а точнее право самостоятельно и без принуждения выбирать партнеров, форму интимных отношений. 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Половая неприкосновенность </a:t>
            </a:r>
            <a:r>
              <a:rPr lang="ru-RU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правовая защищенность от сексуального посягательства, полный запрет на совершение действий сексуального характера в отношении другого лица. Данное понятие применимо только к лицам, не       достигшим 16 лет (ст. 168 УК РБ). </a:t>
            </a:r>
          </a:p>
          <a:p>
            <a:pPr marL="0" indent="0" algn="just">
              <a:buNone/>
            </a:pPr>
            <a:endParaRPr lang="ru-RU" sz="2600" dirty="0">
              <a:solidFill>
                <a:schemeClr val="accent3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471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0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401" y="0"/>
            <a:ext cx="7736304" cy="6195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Уголовному кодексу РБ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0"/>
            <a:ext cx="4174957" cy="6858000"/>
          </a:xfrm>
        </p:spPr>
      </p:pic>
      <p:sp>
        <p:nvSpPr>
          <p:cNvPr id="11" name="Прямоугольник 10"/>
          <p:cNvSpPr/>
          <p:nvPr/>
        </p:nvSpPr>
        <p:spPr>
          <a:xfrm>
            <a:off x="4162926" y="619542"/>
            <a:ext cx="791677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преступлениям против половой неприкосновенности и половой свободы личности относятся: </a:t>
            </a: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изнасилование, насильственные действия сексуального характера, половое сношение и иные действия сексуального характера с лицом, не достигшим шестнадцатилетнего возраста, развратные действия, понуждения к действиям сексуального характера., использование занятия проституцией  и др.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со ст.168 УК РБ, </a:t>
            </a: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совершеннолетний человек (с 18 лет)</a:t>
            </a: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должен будет отвечать по закону за любые половые контакты с людьми, </a:t>
            </a: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достигшими 16 лет.</a:t>
            </a: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Подчеркиваю, даже за  половые отношения по обоюдному согласию!!!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</a:t>
            </a: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«Преступления против половой неприкосновенности и половой свободы» </a:t>
            </a: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наступает с 14 лет. Санкция  преступлениям до 10 лет лишения свободы. </a:t>
            </a:r>
          </a:p>
        </p:txBody>
      </p:sp>
    </p:spTree>
    <p:extLst>
      <p:ext uri="{BB962C8B-B14F-4D97-AF65-F5344CB8AC3E}">
        <p14:creationId xmlns:p14="http://schemas.microsoft.com/office/powerpoint/2010/main" val="185555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0" y="108284"/>
            <a:ext cx="7874001" cy="6136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сексуального согласия!!! </a:t>
            </a:r>
            <a:b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0" y="721895"/>
            <a:ext cx="8001000" cy="613610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3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сексуального согласия  - </a:t>
            </a:r>
            <a:r>
              <a:rPr lang="ru-RU" sz="2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возраст, начиная с которого человек считается способным дать информированное согласие на интимные отношения с другим лицом. </a:t>
            </a:r>
            <a:r>
              <a:rPr lang="ru-RU" sz="23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сексуального согласия в РБ </a:t>
            </a:r>
            <a:r>
              <a:rPr lang="ru-RU" sz="2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с достижения лицом </a:t>
            </a:r>
            <a:r>
              <a:rPr lang="ru-RU" sz="23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летнего возраста </a:t>
            </a:r>
            <a:r>
              <a:rPr lang="ru-RU" sz="2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УК РБ).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возраста 16 лет – тоже не повод начинать интимную жизнь. </a:t>
            </a:r>
            <a:r>
              <a:rPr lang="ru-RU" sz="2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все мы разные, и да- кто то готов в 16 лет, а кто то не готов и в 18-20 лет. И это нормально прислушиваться к себе, а не идти на поводу у друзей, приятелей.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в интимную жизнь предусматривает возможность каждого </a:t>
            </a:r>
            <a:r>
              <a:rPr lang="ru-RU" sz="23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сказать: «Нет» в любой момент. Все остальное это  насилие и принуждения!</a:t>
            </a:r>
            <a:endParaRPr lang="ru-RU" sz="23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Интимные отношения</a:t>
            </a:r>
            <a:r>
              <a:rPr lang="ru-RU" sz="2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 согласие, добровольность, удовольствие, безопасность, равноправие. 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accent3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2768" cy="20166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3074"/>
            <a:ext cx="4102768" cy="501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0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829" y="0"/>
            <a:ext cx="7640877" cy="7265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сексуального согласия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8329" y="879566"/>
            <a:ext cx="8183671" cy="5978434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rgbClr val="FFFF00"/>
              </a:buClr>
              <a:buSzPts val="2800"/>
              <a:buFont typeface="Wingdings" panose="05000000000000000000" pitchFamily="2" charset="2"/>
              <a:buChar char="ü"/>
            </a:pPr>
            <a:r>
              <a:rPr lang="ru-RU" sz="28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 точки зрения закона</a:t>
            </a:r>
          </a:p>
          <a:p>
            <a:pPr marL="0" indent="0">
              <a:lnSpc>
                <a:spcPct val="80000"/>
              </a:lnSpc>
              <a:spcBef>
                <a:spcPts val="560"/>
              </a:spcBef>
              <a:buClr>
                <a:srgbClr val="FFFF00"/>
              </a:buClr>
              <a:buSzPts val="2800"/>
              <a:buNone/>
            </a:pP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Возраст сексуального согласия в РБ 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с достижения лицом 16 летнего возраста ( УК РБ).</a:t>
            </a:r>
            <a:endParaRPr lang="ru-RU" sz="2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rgbClr val="FFFF00"/>
              </a:buClr>
              <a:buSzPts val="2800"/>
              <a:buFont typeface="Wingdings" panose="05000000000000000000" pitchFamily="2" charset="2"/>
              <a:buChar char="ü"/>
            </a:pPr>
            <a:r>
              <a:rPr lang="ru-RU" sz="28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 точки зрения физиологии</a:t>
            </a:r>
          </a:p>
          <a:p>
            <a:pPr marL="0" indent="0">
              <a:lnSpc>
                <a:spcPct val="80000"/>
              </a:lnSpc>
              <a:spcBef>
                <a:spcPts val="560"/>
              </a:spcBef>
              <a:buClr>
                <a:srgbClr val="FFFF00"/>
              </a:buClr>
              <a:buSzPts val="2800"/>
              <a:buNone/>
            </a:pP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Анатома –физиологическое состояние, границы полового созревания, оценивать риски нежеланной беременности и ИППП, вопросы контрацепции.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rgbClr val="FFFF00"/>
              </a:buClr>
              <a:buSzPts val="2800"/>
              <a:buFont typeface="Wingdings" panose="05000000000000000000" pitchFamily="2" charset="2"/>
              <a:buChar char="ü"/>
            </a:pPr>
            <a:r>
              <a:rPr lang="ru-RU" sz="28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 точки зрения психологии</a:t>
            </a:r>
          </a:p>
          <a:p>
            <a:pPr marL="0" indent="0">
              <a:lnSpc>
                <a:spcPct val="80000"/>
              </a:lnSpc>
              <a:spcBef>
                <a:spcPts val="560"/>
              </a:spcBef>
              <a:buClr>
                <a:srgbClr val="FFFF00"/>
              </a:buClr>
              <a:buSzPts val="2800"/>
              <a:buNone/>
            </a:pP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Борьба с подростковыми паттернами: страх потерять друга и/или быть как все.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rgbClr val="FFFF00"/>
              </a:buClr>
              <a:buSzPts val="2800"/>
              <a:buFont typeface="Wingdings" panose="05000000000000000000" pitchFamily="2" charset="2"/>
              <a:buChar char="ü"/>
            </a:pPr>
            <a:r>
              <a:rPr lang="ru-RU" sz="28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 точки зрения социальных компетенций</a:t>
            </a:r>
          </a:p>
          <a:p>
            <a:pPr marL="0" indent="0">
              <a:lnSpc>
                <a:spcPct val="80000"/>
              </a:lnSpc>
              <a:spcBef>
                <a:spcPts val="560"/>
              </a:spcBef>
              <a:buClr>
                <a:srgbClr val="FFFF00"/>
              </a:buClr>
              <a:buSzPts val="2800"/>
              <a:buNone/>
            </a:pP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Готовность принимать на себя ответственность за последствия.</a:t>
            </a:r>
          </a:p>
          <a:p>
            <a:pPr>
              <a:lnSpc>
                <a:spcPct val="80000"/>
              </a:lnSpc>
              <a:spcBef>
                <a:spcPts val="560"/>
              </a:spcBef>
              <a:buClr>
                <a:srgbClr val="FFFF00"/>
              </a:buClr>
              <a:buSzPts val="2800"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00832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4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7146" y="216567"/>
            <a:ext cx="7736305" cy="60158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приеме у врача гинеколога…</a:t>
            </a:r>
            <a:b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192878" y="718886"/>
            <a:ext cx="7790573" cy="6139114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законе о здравоохранении четко указано, что   врачебная тайна может разглашаться </a:t>
            </a:r>
            <a:r>
              <a:rPr lang="ru-RU" sz="2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согласия пациента и его законных представителей</a:t>
            </a: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только когда есть основания полагать, что противоправными действиями причинён вред здоровью человека. </a:t>
            </a:r>
            <a:endParaRPr lang="ru-RU" sz="2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по которым доктор сообщает правоохранителям о половой жизни пациентки, которой еще </a:t>
            </a:r>
            <a:r>
              <a:rPr lang="ru-RU" sz="2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исполнилось 16 лет: беременность  и признаки насилия.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девственности (добровольное, без насилия) таковым не является!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b="1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 вышеназванных причинах узнает милиция: 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Сообщают родителям и подключают в работу с девочкой  психолога.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Опрашивают обстоятельства случившегося.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противоправные факты подтверждаются, заводится уголовное дело. </a:t>
            </a:r>
          </a:p>
          <a:p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92878" cy="6858000"/>
          </a:xfrm>
        </p:spPr>
      </p:pic>
    </p:spTree>
    <p:extLst>
      <p:ext uri="{BB962C8B-B14F-4D97-AF65-F5344CB8AC3E}">
        <p14:creationId xmlns:p14="http://schemas.microsoft.com/office/powerpoint/2010/main" val="38730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2208" y="125260"/>
            <a:ext cx="7214992" cy="8392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 совершения насилия </a:t>
            </a:r>
            <a:endParaRPr lang="ru-RU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4214" y="851770"/>
            <a:ext cx="7565720" cy="600623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Внутрисемейное насилие </a:t>
            </a: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сексуальные посягательства со стороны кровных и близких родственников; лиц, заменяющих родителей и лиц, выполняющих функции родителей;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Внесемейное насилие </a:t>
            </a: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злоупотребление со стороны взрослых и детей, не являющихся близкими родственниками.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Институциональное насилие </a:t>
            </a: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сексуальные посягательства со стороны сотрудников организаций, работающих с несовершеннолетними, и со стороны других детей в организации.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 над несовершеннолетними в интернете (онлайн</a:t>
            </a: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это любая из форм сексуального насилия, имеющая связь с интернетом.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3421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5594" y="1"/>
            <a:ext cx="8296405" cy="63256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Кибергруминг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5593" y="538620"/>
            <a:ext cx="8129393" cy="63193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Кибергруминг</a:t>
            </a:r>
            <a:r>
              <a:rPr lang="ru-RU" sz="2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–это процесс, во время которого кто-то </a:t>
            </a: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общается с ребенком/подросткам в сети и постепенно совращает его. 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кибергруминга: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незнакомец уделяет слишком много внимания;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засыпает комплиментами и комментариями, лайками;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быстрое развитие отношений, быстрый переход к обсуждению сексуальных тем;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в более секретные чаты –</a:t>
            </a:r>
            <a:r>
              <a:rPr lang="en-US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 </a:t>
            </a: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WhatsApp </a:t>
            </a: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зашифровать беседу в </a:t>
            </a:r>
            <a:r>
              <a:rPr lang="en-US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Telegram</a:t>
            </a: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отправка незнакомцем вам своих (чаще всего не настоящих) интимных фото;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 гнева, когда вы отказываетесь прислать свое интимное фото;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просьба держать общение в секрете.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3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895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6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5698" y="1"/>
            <a:ext cx="8129391" cy="70145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Секстинг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6427" y="701458"/>
            <a:ext cx="7778662" cy="606259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обмен по СМС, почте или в мессенджерах сообщениями интимного характера, которые могут включать текст, фотографии, видео.</a:t>
            </a:r>
          </a:p>
          <a:p>
            <a:pPr marL="0" indent="0" algn="just">
              <a:buNone/>
            </a:pPr>
            <a:r>
              <a:rPr lang="ru-RU" sz="2400" b="1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Секстинг включает отправку и получение: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обнаженных или полуобнаженных фотографий или селфи;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видео, на которых человек изображен в обнаженном виде или изображается половой акт или имитация полового акта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сообщений, содержащих предложение или намеки на половой акт.</a:t>
            </a:r>
          </a:p>
          <a:p>
            <a:pPr marL="0" indent="0" algn="just">
              <a:buNone/>
            </a:pPr>
            <a:r>
              <a:rPr lang="ru-RU" sz="2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Самыми опасными сценариями демонстрации контента сексуального характера являются шантаж и буллинг.</a:t>
            </a:r>
          </a:p>
          <a:p>
            <a:pPr marL="0" indent="0" algn="just">
              <a:buNone/>
            </a:pPr>
            <a:r>
              <a:rPr lang="ru-RU" sz="2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«бил-</a:t>
            </a:r>
            <a:r>
              <a:rPr lang="ru-RU" sz="26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борда</a:t>
            </a:r>
            <a:r>
              <a:rPr lang="ru-RU" sz="2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можно отправлять только те материалы, которые будет не стыдно увидеть на бил-</a:t>
            </a:r>
            <a:r>
              <a:rPr lang="ru-RU" sz="26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борде</a:t>
            </a:r>
            <a:r>
              <a:rPr lang="ru-RU" sz="2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рядом со входом в учебное заведении.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33588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33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3834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1330</TotalTime>
  <Words>1117</Words>
  <Application>Microsoft Office PowerPoint</Application>
  <PresentationFormat>Широкоэкранный</PresentationFormat>
  <Paragraphs>91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 Понятия «половая свобода» и  «половая неприкосновенность»</vt:lpstr>
      <vt:lpstr>Согласно Уголовному кодексу РБ</vt:lpstr>
      <vt:lpstr>Возраст сексуального согласия!!!  </vt:lpstr>
      <vt:lpstr>Возраст сексуального согласия</vt:lpstr>
      <vt:lpstr>На приеме у врача гинеколога…    </vt:lpstr>
      <vt:lpstr>Обстоятельства совершения насилия </vt:lpstr>
      <vt:lpstr>Кибергруминг</vt:lpstr>
      <vt:lpstr>Секстинг</vt:lpstr>
      <vt:lpstr>Способы поведения в ситуации угрозы сексуального насилия</vt:lpstr>
      <vt:lpstr>Если Вы подверглись действиям против половой свободы и неприкосновенности</vt:lpstr>
      <vt:lpstr>ПОМОЩЬ ДЕТЯМ, ПОСТРАДАВШИМ ОТ НАСИЛИЯ И ЖЕСТОКОГО ОБРАЩЕНИЯ, А ТАК ЖЕ ДЕТЯМ – СВИДЕТЕЛЯМ ОБРАЩЕНИЯ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Влад Виолентий</cp:lastModifiedBy>
  <cp:revision>80</cp:revision>
  <cp:lastPrinted>2021-11-29T11:27:11Z</cp:lastPrinted>
  <dcterms:created xsi:type="dcterms:W3CDTF">2021-11-19T07:41:48Z</dcterms:created>
  <dcterms:modified xsi:type="dcterms:W3CDTF">2024-03-12T05:22:10Z</dcterms:modified>
</cp:coreProperties>
</file>