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71" r:id="rId4"/>
    <p:sldId id="262" r:id="rId5"/>
    <p:sldId id="272" r:id="rId6"/>
    <p:sldId id="264" r:id="rId7"/>
    <p:sldId id="273" r:id="rId8"/>
    <p:sldId id="263" r:id="rId9"/>
    <p:sldId id="274" r:id="rId10"/>
    <p:sldId id="260" r:id="rId11"/>
    <p:sldId id="276" r:id="rId12"/>
    <p:sldId id="278" r:id="rId13"/>
    <p:sldId id="279" r:id="rId14"/>
    <p:sldId id="280" r:id="rId15"/>
    <p:sldId id="281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D1DC538-D64C-41CB-8B89-BA94AD799DF0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B21932F-4FF9-4AAC-AAA2-F2157CA59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510F-8409-425D-A5F3-1482926D34B7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E919-FBE6-4AFA-88E4-4703C2D90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49D6-99B5-4868-AF75-8CCC09A56C3A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AC66-755A-4E09-9C27-74E498F75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217774-7C84-4E5C-98D3-BFCD8DF07B89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67DB43-0080-44E2-B3C3-8A1ABDB30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814E7FC-9117-43A3-8497-9D25DAD97D16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3E97B3-698B-4AF5-896F-B76E61017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1AB1B2-B325-481D-9F51-197091D7E6F5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F4EADE-A692-4E8F-AB69-0DC849A80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D720A0-03DB-4D04-A6E8-9845A9A78368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E4A727-A2BA-4FCD-A2D7-061B137AF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BF25-24D6-489F-B048-9F3AE8E101AD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AB395-B4D7-444F-9E52-8FD54A2EB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4F89-A301-4270-A1FA-623E34DAA287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ABDE-8A70-4B00-AD91-F4B1C7F8A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6EC3574-04EC-487E-B06B-21BCEA65ED5F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ED2048-DFE6-4350-88BF-71F8AF1E6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D8CA50A-EF01-438F-B048-33B4B11833DD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BBC5BF-3343-4D24-AA31-77A2B9ED7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FCC10B-F2AC-4146-9A74-68868C80E57C}" type="datetimeFigureOut">
              <a:rPr lang="ru-RU"/>
              <a:pPr>
                <a:defRPr/>
              </a:pPr>
              <a:t>12.03.2024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3C96DD-54C1-4B48-BECE-C951B0D7A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66" r:id="rId7"/>
    <p:sldLayoutId id="2147483775" r:id="rId8"/>
    <p:sldLayoutId id="2147483776" r:id="rId9"/>
    <p:sldLayoutId id="2147483767" r:id="rId10"/>
    <p:sldLayoutId id="2147483768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095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Стили воспитания: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50825" y="1844824"/>
            <a:ext cx="8642350" cy="4281339"/>
          </a:xfrm>
        </p:spPr>
        <p:txBody>
          <a:bodyPr anchor="ctr"/>
          <a:lstStyle/>
          <a:p>
            <a:pPr algn="ctr" eaLnBrk="1" hangingPunct="1"/>
            <a:endParaRPr lang="ru-RU" sz="2400" dirty="0"/>
          </a:p>
          <a:p>
            <a:pPr algn="ctr" eaLnBrk="1" hangingPunct="1"/>
            <a:endParaRPr lang="ru-RU" sz="2400" dirty="0"/>
          </a:p>
          <a:p>
            <a:pPr algn="ctr" eaLnBrk="1" hangingPunct="1">
              <a:buFont typeface="Wingdings 2" pitchFamily="18" charset="2"/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Либерально-попустительский;</a:t>
            </a:r>
          </a:p>
          <a:p>
            <a:pPr algn="ctr" eaLnBrk="1" hangingPunct="1"/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Авторитарный;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Индифферентный;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Демократический.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400" dirty="0"/>
          </a:p>
          <a:p>
            <a:pPr algn="ctr" eaLnBrk="1" hangingPunct="1">
              <a:buFont typeface="Wingdings 2" pitchFamily="18" charset="2"/>
              <a:buNone/>
            </a:pPr>
            <a:endParaRPr lang="ru-RU" sz="2400" dirty="0"/>
          </a:p>
          <a:p>
            <a:pPr algn="ctr" eaLnBrk="1" hangingPunct="1">
              <a:buFont typeface="Wingdings 2" pitchFamily="18" charset="2"/>
              <a:buNone/>
            </a:pP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84213" y="1989138"/>
            <a:ext cx="1008062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56403" y="2887662"/>
            <a:ext cx="1008062" cy="649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56402" y="3904192"/>
            <a:ext cx="1008063" cy="6492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84213" y="4824412"/>
            <a:ext cx="1008063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5"/>
            <a:ext cx="8568952" cy="5112568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Физическое насилие </a:t>
            </a:r>
            <a:r>
              <a:rPr lang="ru-RU" sz="2400" dirty="0"/>
              <a:t>– преднамеренное нанесение физических повреждений ребенку родителями или лицами, их заменяющими.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Сексуальное насилие и развращение </a:t>
            </a:r>
            <a:r>
              <a:rPr lang="ru-RU" sz="2400" dirty="0"/>
              <a:t>– это случаи сексуальных действий.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Психологическое (эмоциональное) насилие </a:t>
            </a:r>
            <a:r>
              <a:rPr lang="ru-RU" sz="2400" dirty="0"/>
              <a:t>– психическое воздействие родителей, приводящее к возникновению у ребенка патологических черт характера или же тормозящее норму его личности.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Пренебрежение нуждами ребенка</a:t>
            </a:r>
            <a:r>
              <a:rPr lang="ru-RU" sz="2400" b="1" u="sng" dirty="0"/>
              <a:t> </a:t>
            </a:r>
            <a:r>
              <a:rPr lang="ru-RU" sz="2400" dirty="0"/>
              <a:t>– отсутствие со стороны родителей и других взрослых элементарной заботы о нем.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Нарушение детско-родительских отношений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116632"/>
            <a:ext cx="8229600" cy="612859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/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истиной родительской любви: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«Люблю не потому что ты хороший» , а «люблю потому , что ты есть»</a:t>
            </a:r>
          </a:p>
        </p:txBody>
      </p:sp>
      <p:pic>
        <p:nvPicPr>
          <p:cNvPr id="11267" name="Picture 2" descr="C:\Users\User\Desktop\фото\Beltane-Lisa-Michael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2780928"/>
            <a:ext cx="6552727" cy="367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07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116632"/>
            <a:ext cx="8229600" cy="612859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/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Слушать и слышать ребенка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74" name="Picture 2" descr="Как правильно слушать и слышать своего ребенка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29" y="1628800"/>
            <a:ext cx="6912768" cy="480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6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116632"/>
            <a:ext cx="8229600" cy="612859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/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обесценивать чувства и проблемы </a:t>
            </a:r>
          </a:p>
        </p:txBody>
      </p:sp>
      <p:pic>
        <p:nvPicPr>
          <p:cNvPr id="4098" name="Picture 2" descr="Обесценивание чувств: почему ребенок несчастливый? | Развитие и воспитание  детей | Дз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844824"/>
            <a:ext cx="72728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05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332656"/>
            <a:ext cx="8229600" cy="5912569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сравнивайте ребенка ни с кем!</a:t>
            </a:r>
          </a:p>
          <a:p>
            <a:pPr algn="ctr" eaLnBrk="1" hangingPunct="1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с ним самим!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/>
          </a:p>
        </p:txBody>
      </p:sp>
      <p:pic>
        <p:nvPicPr>
          <p:cNvPr id="5122" name="Picture 2" descr="Никогда не сравнивайте своих детей с другими детьми! - KP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4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68313" y="548680"/>
            <a:ext cx="8229600" cy="569654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проведенное вместе</a:t>
            </a:r>
          </a:p>
        </p:txBody>
      </p:sp>
      <p:pic>
        <p:nvPicPr>
          <p:cNvPr id="4" name="Рисунок 3" descr="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56792"/>
            <a:ext cx="7560840" cy="468843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102264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5151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Эмоциональная связь, теплые слова</a:t>
            </a:r>
          </a:p>
        </p:txBody>
      </p:sp>
      <p:pic>
        <p:nvPicPr>
          <p:cNvPr id="22531" name="Picture 2" descr="C:\Users\User\Desktop\фото\9c4e484d548e33253054c8f9b81cabc28685231e27a2f5752866a0050334206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2507" y="1556792"/>
            <a:ext cx="3233611" cy="230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User\Desktop\фото\21931968293188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7856" y="4036845"/>
            <a:ext cx="2808288" cy="195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C:\Users\User\Desktop\фото\flow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03772" y="1529688"/>
            <a:ext cx="3384376" cy="232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5" descr="C:\Users\User\Desktop\фото\vixodni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191" y="4279900"/>
            <a:ext cx="2572817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C:\Users\User\Desktop\фото\902_one_max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5852" y="4292600"/>
            <a:ext cx="231592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544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</a:p>
        </p:txBody>
      </p:sp>
      <p:pic>
        <p:nvPicPr>
          <p:cNvPr id="23555" name="Picture 2" descr="C:\Users\User\Desktop\фото\rebenok(1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772816"/>
            <a:ext cx="6192688" cy="439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Либерально-попустительский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1520" y="1646238"/>
            <a:ext cx="5112567" cy="4525962"/>
          </a:xfrm>
        </p:spPr>
        <p:txBody>
          <a:bodyPr/>
          <a:lstStyle/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не устанавливают никаких запретов, пытаются демонстрировать безусловную любовь. У детей нет «границ».</a:t>
            </a:r>
          </a:p>
          <a:p>
            <a:pPr eaLnBrk="1" hangingPunct="1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такого воспитания, формируется эмоционально незрелая, эгоцентричная, требовательная, не приспособленная к жизни личность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3316" name="Picture 2" descr="C:\Users\User\Desktop\фото\11150320_839122886161442_8580881649184431631_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6096" y="1772817"/>
            <a:ext cx="3467100" cy="43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Либерально-попустительский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8147248" cy="5040560"/>
          </a:xfrm>
        </p:spPr>
      </p:pic>
    </p:spTree>
    <p:extLst>
      <p:ext uri="{BB962C8B-B14F-4D97-AF65-F5344CB8AC3E}">
        <p14:creationId xmlns:p14="http://schemas.microsoft.com/office/powerpoint/2010/main" val="172803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Авторитарный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4618856" cy="5040560"/>
          </a:xfrm>
        </p:spPr>
        <p:txBody>
          <a:bodyPr/>
          <a:lstStyle/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держат детей в строгости. В семье действуют жесткие правила и ограничения. Существует система наказаний.</a:t>
            </a:r>
          </a:p>
          <a:p>
            <a:pPr eaLnBrk="1" hangingPunct="1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такого воспитания ребенок вырастает безынициативным, в жизни занимает позицию жертвы, либо агрессора.</a:t>
            </a:r>
          </a:p>
        </p:txBody>
      </p:sp>
      <p:pic>
        <p:nvPicPr>
          <p:cNvPr id="14340" name="Picture 2" descr="C:\Users\User\Desktop\фото\1648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20072" y="1700213"/>
            <a:ext cx="3528392" cy="439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Авторитарный 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8075240" cy="5040560"/>
          </a:xfrm>
        </p:spPr>
      </p:pic>
    </p:spTree>
    <p:extLst>
      <p:ext uri="{BB962C8B-B14F-4D97-AF65-F5344CB8AC3E}">
        <p14:creationId xmlns:p14="http://schemas.microsoft.com/office/powerpoint/2010/main" val="325835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Индифферентный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646238"/>
            <a:ext cx="4762872" cy="4591074"/>
          </a:xfrm>
        </p:spPr>
        <p:txBody>
          <a:bodyPr/>
          <a:lstStyle/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не обращают внимания на детей, «живут своей жизнью». Дети предоставлены сами себе, чувствуют себя одинокими и не нужными.</a:t>
            </a:r>
          </a:p>
          <a:p>
            <a:pPr eaLnBrk="1" hangingPunct="1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вырастает чаще всего склонным к аутоагрессии, депрессивным состояниям. </a:t>
            </a:r>
          </a:p>
        </p:txBody>
      </p:sp>
      <p:pic>
        <p:nvPicPr>
          <p:cNvPr id="15364" name="Picture 2" descr="C:\Users\User\Desktop\фото\dv2064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60736" y="1646238"/>
            <a:ext cx="3359736" cy="430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Индифферентный</a:t>
            </a:r>
          </a:p>
        </p:txBody>
      </p:sp>
      <p:pic>
        <p:nvPicPr>
          <p:cNvPr id="1026" name="Picture 2" descr="https://vkcyprus.com/media/k2/items/cache/021b3b3a5beb310d3b0206779a143ee3_X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91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Демократический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4896743" cy="4687416"/>
          </a:xfrm>
        </p:spPr>
        <p:txBody>
          <a:bodyPr/>
          <a:lstStyle/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осуществляется по принципу сотрудничества. К потребностям ребенка прислушиваются, дают возможности для самореализации.</a:t>
            </a:r>
          </a:p>
          <a:p>
            <a:pPr eaLnBrk="1" hangingPunct="1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таких семьях дети вырастают активными, инициативными, жизнерадостными. Дети чувствуют «опоры» и вырастают уверенными в себе и в своих силах.</a:t>
            </a:r>
          </a:p>
        </p:txBody>
      </p:sp>
      <p:pic>
        <p:nvPicPr>
          <p:cNvPr id="16388" name="Picture 2" descr="C:\Users\User\Desktop\фото\5fd45095a868b007b05013834dba7a95_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646238"/>
            <a:ext cx="352839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Демократический</a:t>
            </a:r>
          </a:p>
        </p:txBody>
      </p:sp>
      <p:pic>
        <p:nvPicPr>
          <p:cNvPr id="2050" name="Picture 2" descr="https://xn----ctbfec2cbbxt5b.xn--p1ai/images/cms/data/2020/noyabr/miheeva/stil_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2776"/>
            <a:ext cx="82296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132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495</TotalTime>
  <Words>299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Cambria</vt:lpstr>
      <vt:lpstr>Rockwell</vt:lpstr>
      <vt:lpstr>Wingdings 2</vt:lpstr>
      <vt:lpstr>Литейная</vt:lpstr>
      <vt:lpstr>Стили воспитания:</vt:lpstr>
      <vt:lpstr>Либерально-попустительский</vt:lpstr>
      <vt:lpstr>Либерально-попустительский</vt:lpstr>
      <vt:lpstr>Авторитарный </vt:lpstr>
      <vt:lpstr>Авторитарный </vt:lpstr>
      <vt:lpstr>Индифферентный</vt:lpstr>
      <vt:lpstr>Индифферентный</vt:lpstr>
      <vt:lpstr>Демократический</vt:lpstr>
      <vt:lpstr>Демократический</vt:lpstr>
      <vt:lpstr>Нарушение детско-родительских отношений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Гармонизация детско-родительских отношений</dc:title>
  <dc:creator>User</dc:creator>
  <cp:lastModifiedBy>Влад Виолентий</cp:lastModifiedBy>
  <cp:revision>32</cp:revision>
  <dcterms:created xsi:type="dcterms:W3CDTF">2018-02-28T01:31:28Z</dcterms:created>
  <dcterms:modified xsi:type="dcterms:W3CDTF">2024-03-12T05:17:43Z</dcterms:modified>
</cp:coreProperties>
</file>